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2" r:id="rId5"/>
  </p:sldMasterIdLst>
  <p:notesMasterIdLst>
    <p:notesMasterId r:id="rId56"/>
  </p:notesMasterIdLst>
  <p:sldIdLst>
    <p:sldId id="388" r:id="rId6"/>
    <p:sldId id="406" r:id="rId7"/>
    <p:sldId id="389" r:id="rId8"/>
    <p:sldId id="390" r:id="rId9"/>
    <p:sldId id="423" r:id="rId10"/>
    <p:sldId id="259" r:id="rId11"/>
    <p:sldId id="415" r:id="rId12"/>
    <p:sldId id="319" r:id="rId13"/>
    <p:sldId id="405" r:id="rId14"/>
    <p:sldId id="424" r:id="rId15"/>
    <p:sldId id="332" r:id="rId16"/>
    <p:sldId id="400" r:id="rId17"/>
    <p:sldId id="380" r:id="rId18"/>
    <p:sldId id="321" r:id="rId19"/>
    <p:sldId id="386" r:id="rId20"/>
    <p:sldId id="404" r:id="rId21"/>
    <p:sldId id="385" r:id="rId22"/>
    <p:sldId id="381" r:id="rId23"/>
    <p:sldId id="371" r:id="rId24"/>
    <p:sldId id="403" r:id="rId25"/>
    <p:sldId id="340" r:id="rId26"/>
    <p:sldId id="412" r:id="rId27"/>
    <p:sldId id="309" r:id="rId28"/>
    <p:sldId id="310" r:id="rId29"/>
    <p:sldId id="312" r:id="rId30"/>
    <p:sldId id="313" r:id="rId31"/>
    <p:sldId id="311" r:id="rId32"/>
    <p:sldId id="408" r:id="rId33"/>
    <p:sldId id="421" r:id="rId34"/>
    <p:sldId id="413" r:id="rId35"/>
    <p:sldId id="422" r:id="rId36"/>
    <p:sldId id="409" r:id="rId37"/>
    <p:sldId id="411" r:id="rId38"/>
    <p:sldId id="420" r:id="rId39"/>
    <p:sldId id="416" r:id="rId40"/>
    <p:sldId id="417" r:id="rId41"/>
    <p:sldId id="418" r:id="rId42"/>
    <p:sldId id="338" r:id="rId43"/>
    <p:sldId id="323" r:id="rId44"/>
    <p:sldId id="356" r:id="rId45"/>
    <p:sldId id="387" r:id="rId46"/>
    <p:sldId id="414" r:id="rId47"/>
    <p:sldId id="425" r:id="rId48"/>
    <p:sldId id="257" r:id="rId49"/>
    <p:sldId id="396" r:id="rId50"/>
    <p:sldId id="397" r:id="rId51"/>
    <p:sldId id="398" r:id="rId52"/>
    <p:sldId id="399" r:id="rId53"/>
    <p:sldId id="349" r:id="rId54"/>
    <p:sldId id="301" r:id="rId5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C4026E3-7503-4ECD-9C29-CCE5D8A2483B}">
          <p14:sldIdLst>
            <p14:sldId id="388"/>
          </p14:sldIdLst>
        </p14:section>
        <p14:section name="Untitled Section" id="{C66236DA-58FD-4187-BC14-43D540ADF9CA}">
          <p14:sldIdLst>
            <p14:sldId id="406"/>
            <p14:sldId id="389"/>
            <p14:sldId id="390"/>
            <p14:sldId id="423"/>
            <p14:sldId id="259"/>
            <p14:sldId id="415"/>
            <p14:sldId id="319"/>
            <p14:sldId id="405"/>
            <p14:sldId id="424"/>
            <p14:sldId id="332"/>
            <p14:sldId id="400"/>
            <p14:sldId id="380"/>
            <p14:sldId id="321"/>
            <p14:sldId id="386"/>
            <p14:sldId id="404"/>
            <p14:sldId id="385"/>
            <p14:sldId id="381"/>
            <p14:sldId id="371"/>
            <p14:sldId id="403"/>
            <p14:sldId id="340"/>
            <p14:sldId id="412"/>
            <p14:sldId id="309"/>
            <p14:sldId id="310"/>
            <p14:sldId id="312"/>
            <p14:sldId id="313"/>
            <p14:sldId id="311"/>
            <p14:sldId id="408"/>
            <p14:sldId id="421"/>
            <p14:sldId id="413"/>
            <p14:sldId id="422"/>
            <p14:sldId id="409"/>
            <p14:sldId id="411"/>
            <p14:sldId id="420"/>
            <p14:sldId id="416"/>
            <p14:sldId id="417"/>
            <p14:sldId id="418"/>
            <p14:sldId id="338"/>
            <p14:sldId id="323"/>
            <p14:sldId id="356"/>
            <p14:sldId id="387"/>
            <p14:sldId id="414"/>
            <p14:sldId id="425"/>
            <p14:sldId id="257"/>
            <p14:sldId id="396"/>
            <p14:sldId id="397"/>
            <p14:sldId id="398"/>
            <p14:sldId id="399"/>
            <p14:sldId id="349"/>
            <p14:sldId id="30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ra Bubb" initials="SB" lastIdx="1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249" autoAdjust="0"/>
  </p:normalViewPr>
  <p:slideViewPr>
    <p:cSldViewPr>
      <p:cViewPr varScale="1">
        <p:scale>
          <a:sx n="72" d="100"/>
          <a:sy n="72" d="100"/>
        </p:scale>
        <p:origin x="660" y="6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934"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slide" Target="slides/slide49.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commentAuthors" Target="commentAuthors.xml"/><Relationship Id="rId61"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notesMaster" Target="notesMasters/notesMaster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B08455-4012-4A85-B2B9-129D3ED49CA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GB"/>
        </a:p>
      </dgm:t>
    </dgm:pt>
    <dgm:pt modelId="{40D43A03-D38E-4E2F-8B44-BB6139884033}">
      <dgm:prSet phldrT="[Text]" custT="1"/>
      <dgm:spPr>
        <a:solidFill>
          <a:schemeClr val="accent2">
            <a:lumMod val="75000"/>
          </a:schemeClr>
        </a:solidFill>
      </dgm:spPr>
      <dgm:t>
        <a:bodyPr/>
        <a:lstStyle/>
        <a:p>
          <a:r>
            <a:rPr lang="en-US" sz="2000" dirty="0"/>
            <a:t>3 Collaborative projects</a:t>
          </a:r>
          <a:endParaRPr lang="en-GB" sz="2000" dirty="0"/>
        </a:p>
      </dgm:t>
    </dgm:pt>
    <dgm:pt modelId="{171E69A6-F2F6-4631-B2DF-438317655126}" type="parTrans" cxnId="{38778507-613B-4A8B-9B78-D109218C89FC}">
      <dgm:prSet/>
      <dgm:spPr/>
      <dgm:t>
        <a:bodyPr/>
        <a:lstStyle/>
        <a:p>
          <a:endParaRPr lang="en-GB"/>
        </a:p>
      </dgm:t>
    </dgm:pt>
    <dgm:pt modelId="{A7B97D5E-EFCF-4452-ABA1-690F0F30C1A7}" type="sibTrans" cxnId="{38778507-613B-4A8B-9B78-D109218C89FC}">
      <dgm:prSet/>
      <dgm:spPr/>
      <dgm:t>
        <a:bodyPr/>
        <a:lstStyle/>
        <a:p>
          <a:endParaRPr lang="en-GB"/>
        </a:p>
      </dgm:t>
    </dgm:pt>
    <dgm:pt modelId="{8C095BCE-A683-43D5-A0B0-94E3EB429541}">
      <dgm:prSet phldrT="[Text]" custT="1"/>
      <dgm:spPr>
        <a:solidFill>
          <a:schemeClr val="accent2">
            <a:lumMod val="75000"/>
          </a:schemeClr>
        </a:solidFill>
      </dgm:spPr>
      <dgm:t>
        <a:bodyPr/>
        <a:lstStyle/>
        <a:p>
          <a:r>
            <a:rPr lang="en-US" sz="2000" dirty="0"/>
            <a:t>2 In school projects</a:t>
          </a:r>
          <a:endParaRPr lang="en-GB" sz="2000" dirty="0"/>
        </a:p>
      </dgm:t>
    </dgm:pt>
    <dgm:pt modelId="{4337D3E9-7CCE-4A60-BF33-9A3D4014471E}" type="parTrans" cxnId="{3F62A32D-2320-49C8-9A04-0059393C7433}">
      <dgm:prSet/>
      <dgm:spPr/>
      <dgm:t>
        <a:bodyPr/>
        <a:lstStyle/>
        <a:p>
          <a:endParaRPr lang="en-GB"/>
        </a:p>
      </dgm:t>
    </dgm:pt>
    <dgm:pt modelId="{A2965789-304B-4073-82D0-A46F6159E904}" type="sibTrans" cxnId="{3F62A32D-2320-49C8-9A04-0059393C7433}">
      <dgm:prSet/>
      <dgm:spPr/>
      <dgm:t>
        <a:bodyPr/>
        <a:lstStyle/>
        <a:p>
          <a:endParaRPr lang="en-GB"/>
        </a:p>
      </dgm:t>
    </dgm:pt>
    <dgm:pt modelId="{ED8BB755-710B-4953-9F09-BDC115965C64}">
      <dgm:prSet phldrT="[Text]" custT="1"/>
      <dgm:spPr>
        <a:solidFill>
          <a:schemeClr val="accent2">
            <a:lumMod val="75000"/>
          </a:schemeClr>
        </a:solidFill>
      </dgm:spPr>
      <dgm:t>
        <a:bodyPr/>
        <a:lstStyle/>
        <a:p>
          <a:r>
            <a:rPr lang="en-US" sz="2000" dirty="0"/>
            <a:t>20% Local Curriculum project</a:t>
          </a:r>
          <a:endParaRPr lang="en-GB" sz="2000" dirty="0"/>
        </a:p>
      </dgm:t>
    </dgm:pt>
    <dgm:pt modelId="{3794C451-6911-4B1C-A64C-C59EF3BF1384}" type="parTrans" cxnId="{42D7D8DE-05F7-4376-AD13-F2CEDB85C3CE}">
      <dgm:prSet/>
      <dgm:spPr/>
      <dgm:t>
        <a:bodyPr/>
        <a:lstStyle/>
        <a:p>
          <a:endParaRPr lang="en-GB"/>
        </a:p>
      </dgm:t>
    </dgm:pt>
    <dgm:pt modelId="{B839C4A5-14D8-4824-B0A0-B9463BED1DDD}" type="sibTrans" cxnId="{42D7D8DE-05F7-4376-AD13-F2CEDB85C3CE}">
      <dgm:prSet/>
      <dgm:spPr/>
      <dgm:t>
        <a:bodyPr/>
        <a:lstStyle/>
        <a:p>
          <a:endParaRPr lang="en-GB"/>
        </a:p>
      </dgm:t>
    </dgm:pt>
    <dgm:pt modelId="{01D32597-5F54-4932-88EF-2C9AF7074BAA}">
      <dgm:prSet custT="1"/>
      <dgm:spPr/>
      <dgm:t>
        <a:bodyPr/>
        <a:lstStyle/>
        <a:p>
          <a:r>
            <a:rPr lang="en-US" sz="1800" dirty="0"/>
            <a:t>With an International partner</a:t>
          </a:r>
          <a:endParaRPr lang="en-GB" sz="1800" dirty="0"/>
        </a:p>
      </dgm:t>
    </dgm:pt>
    <dgm:pt modelId="{8F182A7C-A31A-46F0-A4CB-ABFC648F0D90}" type="parTrans" cxnId="{9F7BCD10-A260-4290-AC07-D0711AF3A512}">
      <dgm:prSet/>
      <dgm:spPr/>
      <dgm:t>
        <a:bodyPr/>
        <a:lstStyle/>
        <a:p>
          <a:endParaRPr lang="en-GB"/>
        </a:p>
      </dgm:t>
    </dgm:pt>
    <dgm:pt modelId="{DE9BE020-1C04-44D3-9ED4-A76D11ED8F34}" type="sibTrans" cxnId="{9F7BCD10-A260-4290-AC07-D0711AF3A512}">
      <dgm:prSet/>
      <dgm:spPr/>
      <dgm:t>
        <a:bodyPr/>
        <a:lstStyle/>
        <a:p>
          <a:endParaRPr lang="en-GB"/>
        </a:p>
      </dgm:t>
    </dgm:pt>
    <dgm:pt modelId="{16A6A29E-4492-4A60-8AC2-02FB18E4573D}">
      <dgm:prSet custT="1"/>
      <dgm:spPr/>
      <dgm:t>
        <a:bodyPr/>
        <a:lstStyle/>
        <a:p>
          <a:r>
            <a:rPr lang="en-US" sz="1800" dirty="0"/>
            <a:t>With an International Dimension</a:t>
          </a:r>
          <a:endParaRPr lang="en-GB" sz="1800" dirty="0"/>
        </a:p>
      </dgm:t>
    </dgm:pt>
    <dgm:pt modelId="{4FDA4D68-28F0-4E89-BDCB-0EA72780F88F}" type="parTrans" cxnId="{0A3D04D4-62BF-4240-8214-BACED59FDBDF}">
      <dgm:prSet/>
      <dgm:spPr/>
      <dgm:t>
        <a:bodyPr/>
        <a:lstStyle/>
        <a:p>
          <a:endParaRPr lang="en-GB"/>
        </a:p>
      </dgm:t>
    </dgm:pt>
    <dgm:pt modelId="{C698555D-C0BF-4932-B957-0BEE1E84404B}" type="sibTrans" cxnId="{0A3D04D4-62BF-4240-8214-BACED59FDBDF}">
      <dgm:prSet/>
      <dgm:spPr/>
      <dgm:t>
        <a:bodyPr/>
        <a:lstStyle/>
        <a:p>
          <a:endParaRPr lang="en-GB"/>
        </a:p>
      </dgm:t>
    </dgm:pt>
    <dgm:pt modelId="{A2F77C68-5D56-42A5-A1DA-3420B74DACDA}">
      <dgm:prSet custT="1"/>
      <dgm:spPr>
        <a:solidFill>
          <a:prstClr val="white">
            <a:alpha val="90000"/>
            <a:hueOff val="0"/>
            <a:satOff val="0"/>
            <a:lumOff val="0"/>
            <a:alphaOff val="0"/>
          </a:prstClr>
        </a:solidFill>
        <a:ln w="25400" cap="flat" cmpd="sng" algn="ctr">
          <a:solidFill>
            <a:srgbClr val="4F81BD">
              <a:hueOff val="0"/>
              <a:satOff val="0"/>
              <a:lumOff val="0"/>
              <a:alphaOff val="0"/>
            </a:srgbClr>
          </a:solidFill>
          <a:prstDash val="solid"/>
        </a:ln>
        <a:effectLst/>
      </dgm:spPr>
      <dgm:t>
        <a:bodyPr spcFirstLastPara="0" vert="horz" wrap="square" lIns="630823" tIns="249936" rIns="630823" bIns="128016" numCol="1" spcCol="1270" anchor="t" anchorCtr="0"/>
        <a:lstStyle/>
        <a:p>
          <a:pPr marL="171450" lvl="1" indent="-171450" algn="l" defTabSz="800100">
            <a:lnSpc>
              <a:spcPct val="90000"/>
            </a:lnSpc>
            <a:spcBef>
              <a:spcPct val="0"/>
            </a:spcBef>
            <a:spcAft>
              <a:spcPct val="15000"/>
            </a:spcAft>
            <a:buChar char="•"/>
          </a:pPr>
          <a:r>
            <a:rPr lang="en-US" sz="1800" kern="1200" dirty="0">
              <a:solidFill>
                <a:prstClr val="black">
                  <a:hueOff val="0"/>
                  <a:satOff val="0"/>
                  <a:lumOff val="0"/>
                  <a:alphaOff val="0"/>
                </a:prstClr>
              </a:solidFill>
              <a:latin typeface="Calibri"/>
              <a:ea typeface="+mn-ea"/>
              <a:cs typeface="+mn-cs"/>
            </a:rPr>
            <a:t>With an International Dimension</a:t>
          </a:r>
          <a:endParaRPr lang="en-GB" sz="1800" kern="1200" dirty="0">
            <a:solidFill>
              <a:prstClr val="black">
                <a:hueOff val="0"/>
                <a:satOff val="0"/>
                <a:lumOff val="0"/>
                <a:alphaOff val="0"/>
              </a:prstClr>
            </a:solidFill>
            <a:latin typeface="Calibri"/>
            <a:ea typeface="+mn-ea"/>
            <a:cs typeface="+mn-cs"/>
          </a:endParaRPr>
        </a:p>
      </dgm:t>
    </dgm:pt>
    <dgm:pt modelId="{643ED448-2812-4BD2-9916-4A50FFB5DCB1}" type="parTrans" cxnId="{32443483-967D-4AFE-8EA3-FBE71297B85F}">
      <dgm:prSet/>
      <dgm:spPr/>
      <dgm:t>
        <a:bodyPr/>
        <a:lstStyle/>
        <a:p>
          <a:endParaRPr lang="en-GB"/>
        </a:p>
      </dgm:t>
    </dgm:pt>
    <dgm:pt modelId="{A01FC5E7-341E-45A4-8288-09222129EFB9}" type="sibTrans" cxnId="{32443483-967D-4AFE-8EA3-FBE71297B85F}">
      <dgm:prSet/>
      <dgm:spPr/>
      <dgm:t>
        <a:bodyPr/>
        <a:lstStyle/>
        <a:p>
          <a:endParaRPr lang="en-GB"/>
        </a:p>
      </dgm:t>
    </dgm:pt>
    <dgm:pt modelId="{36F85500-A7C2-4687-81F3-25F818462898}">
      <dgm:prSet phldrT="[Text]" custT="1"/>
      <dgm:spPr>
        <a:solidFill>
          <a:schemeClr val="accent2">
            <a:lumMod val="75000"/>
          </a:schemeClr>
        </a:solidFill>
      </dgm:spPr>
      <dgm:t>
        <a:bodyPr/>
        <a:lstStyle/>
        <a:p>
          <a:r>
            <a:rPr lang="en-US" sz="2000" dirty="0"/>
            <a:t>1 Public private partnership project</a:t>
          </a:r>
          <a:endParaRPr lang="en-GB" sz="2000" dirty="0"/>
        </a:p>
      </dgm:t>
    </dgm:pt>
    <dgm:pt modelId="{2E405A54-CF7B-488A-B836-7561CAA0CF08}" type="parTrans" cxnId="{53F0B53C-BBA0-4DD7-9CAF-D20784A71A4B}">
      <dgm:prSet/>
      <dgm:spPr/>
      <dgm:t>
        <a:bodyPr/>
        <a:lstStyle/>
        <a:p>
          <a:endParaRPr lang="en-GB"/>
        </a:p>
      </dgm:t>
    </dgm:pt>
    <dgm:pt modelId="{0D6778A1-6299-4B53-9D79-29E0FDB02C4F}" type="sibTrans" cxnId="{53F0B53C-BBA0-4DD7-9CAF-D20784A71A4B}">
      <dgm:prSet/>
      <dgm:spPr/>
      <dgm:t>
        <a:bodyPr/>
        <a:lstStyle/>
        <a:p>
          <a:endParaRPr lang="en-GB"/>
        </a:p>
      </dgm:t>
    </dgm:pt>
    <dgm:pt modelId="{08BEF0B2-EE41-4FE2-88C6-94F038C64D03}">
      <dgm:prSet custT="1"/>
      <dgm:spPr>
        <a:solidFill>
          <a:prstClr val="white">
            <a:alpha val="90000"/>
            <a:hueOff val="0"/>
            <a:satOff val="0"/>
            <a:lumOff val="0"/>
            <a:alphaOff val="0"/>
          </a:prstClr>
        </a:solidFill>
        <a:ln w="25400" cap="flat" cmpd="sng" algn="ctr">
          <a:solidFill>
            <a:srgbClr val="4F81BD">
              <a:hueOff val="0"/>
              <a:satOff val="0"/>
              <a:lumOff val="0"/>
              <a:alphaOff val="0"/>
            </a:srgbClr>
          </a:solidFill>
          <a:prstDash val="solid"/>
        </a:ln>
        <a:effectLst/>
      </dgm:spPr>
      <dgm:t>
        <a:bodyPr spcFirstLastPara="0" vert="horz" wrap="square" lIns="630823" tIns="249936" rIns="630823" bIns="128016" numCol="1" spcCol="1270" anchor="t" anchorCtr="0"/>
        <a:lstStyle/>
        <a:p>
          <a:pPr marL="171450" lvl="1" indent="-171450" algn="l" defTabSz="800100">
            <a:lnSpc>
              <a:spcPct val="90000"/>
            </a:lnSpc>
            <a:spcBef>
              <a:spcPct val="0"/>
            </a:spcBef>
            <a:spcAft>
              <a:spcPct val="15000"/>
            </a:spcAft>
            <a:buChar char="•"/>
          </a:pPr>
          <a:r>
            <a:rPr lang="en-US" sz="1800" kern="1200">
              <a:solidFill>
                <a:prstClr val="black">
                  <a:hueOff val="0"/>
                  <a:satOff val="0"/>
                  <a:lumOff val="0"/>
                  <a:alphaOff val="0"/>
                </a:prstClr>
              </a:solidFill>
              <a:latin typeface="Calibri"/>
              <a:ea typeface="+mn-ea"/>
              <a:cs typeface="+mn-cs"/>
            </a:rPr>
            <a:t>With an International Dimension</a:t>
          </a:r>
          <a:endParaRPr lang="en-GB" sz="1800" kern="1200">
            <a:solidFill>
              <a:prstClr val="black">
                <a:hueOff val="0"/>
                <a:satOff val="0"/>
                <a:lumOff val="0"/>
                <a:alphaOff val="0"/>
              </a:prstClr>
            </a:solidFill>
            <a:latin typeface="Calibri"/>
            <a:ea typeface="+mn-ea"/>
            <a:cs typeface="+mn-cs"/>
          </a:endParaRPr>
        </a:p>
      </dgm:t>
    </dgm:pt>
    <dgm:pt modelId="{8197F2E3-D1C9-4EC2-AECB-34315F0FB0CA}" type="parTrans" cxnId="{BECA46A3-03CE-47A6-BA82-1E5B77FF6A1D}">
      <dgm:prSet/>
      <dgm:spPr/>
      <dgm:t>
        <a:bodyPr/>
        <a:lstStyle/>
        <a:p>
          <a:endParaRPr lang="en-GB"/>
        </a:p>
      </dgm:t>
    </dgm:pt>
    <dgm:pt modelId="{BE66C3F6-AD7A-4139-829D-67E65BF20C51}" type="sibTrans" cxnId="{BECA46A3-03CE-47A6-BA82-1E5B77FF6A1D}">
      <dgm:prSet/>
      <dgm:spPr/>
      <dgm:t>
        <a:bodyPr/>
        <a:lstStyle/>
        <a:p>
          <a:endParaRPr lang="en-GB"/>
        </a:p>
      </dgm:t>
    </dgm:pt>
    <dgm:pt modelId="{3A979EA6-FCE4-4A33-8E3F-F0317864259E}">
      <dgm:prSet phldrT="[Text]" custT="1"/>
      <dgm:spPr>
        <a:solidFill>
          <a:schemeClr val="accent2">
            <a:lumMod val="75000"/>
          </a:schemeClr>
        </a:solidFill>
      </dgm:spPr>
      <dgm:t>
        <a:bodyPr/>
        <a:lstStyle/>
        <a:p>
          <a:r>
            <a:rPr lang="en-US" sz="2000" dirty="0"/>
            <a:t>1+ Supplementary Project</a:t>
          </a:r>
          <a:endParaRPr lang="en-GB" sz="2000" dirty="0"/>
        </a:p>
      </dgm:t>
    </dgm:pt>
    <dgm:pt modelId="{7D8E9EF1-A497-44C6-AB7C-19092385C583}" type="parTrans" cxnId="{C6CF7281-766D-4287-AAF1-42D74945F9EF}">
      <dgm:prSet/>
      <dgm:spPr/>
      <dgm:t>
        <a:bodyPr/>
        <a:lstStyle/>
        <a:p>
          <a:endParaRPr lang="en-GB"/>
        </a:p>
      </dgm:t>
    </dgm:pt>
    <dgm:pt modelId="{08A9A1C4-E354-420A-A2C9-CFB62A217789}" type="sibTrans" cxnId="{C6CF7281-766D-4287-AAF1-42D74945F9EF}">
      <dgm:prSet/>
      <dgm:spPr/>
      <dgm:t>
        <a:bodyPr/>
        <a:lstStyle/>
        <a:p>
          <a:endParaRPr lang="en-GB"/>
        </a:p>
      </dgm:t>
    </dgm:pt>
    <dgm:pt modelId="{A010C0D8-EFCF-429B-B488-52EEFCEE2539}" type="pres">
      <dgm:prSet presAssocID="{86B08455-4012-4A85-B2B9-129D3ED49CA7}" presName="linear" presStyleCnt="0">
        <dgm:presLayoutVars>
          <dgm:dir/>
          <dgm:animLvl val="lvl"/>
          <dgm:resizeHandles val="exact"/>
        </dgm:presLayoutVars>
      </dgm:prSet>
      <dgm:spPr/>
    </dgm:pt>
    <dgm:pt modelId="{B936DE19-1139-4E7A-90E0-896218118FF5}" type="pres">
      <dgm:prSet presAssocID="{40D43A03-D38E-4E2F-8B44-BB6139884033}" presName="parentLin" presStyleCnt="0"/>
      <dgm:spPr/>
    </dgm:pt>
    <dgm:pt modelId="{4BAADB1D-B5DB-42D0-B246-C40925A6C636}" type="pres">
      <dgm:prSet presAssocID="{40D43A03-D38E-4E2F-8B44-BB6139884033}" presName="parentLeftMargin" presStyleLbl="node1" presStyleIdx="0" presStyleCnt="5"/>
      <dgm:spPr/>
    </dgm:pt>
    <dgm:pt modelId="{9CC4D61B-2A72-4512-81CC-8B4E14A73FF7}" type="pres">
      <dgm:prSet presAssocID="{40D43A03-D38E-4E2F-8B44-BB6139884033}" presName="parentText" presStyleLbl="node1" presStyleIdx="0" presStyleCnt="5">
        <dgm:presLayoutVars>
          <dgm:chMax val="0"/>
          <dgm:bulletEnabled val="1"/>
        </dgm:presLayoutVars>
      </dgm:prSet>
      <dgm:spPr/>
    </dgm:pt>
    <dgm:pt modelId="{F9B669E9-BB0C-42ED-B160-1A993F8B4E56}" type="pres">
      <dgm:prSet presAssocID="{40D43A03-D38E-4E2F-8B44-BB6139884033}" presName="negativeSpace" presStyleCnt="0"/>
      <dgm:spPr/>
    </dgm:pt>
    <dgm:pt modelId="{A6706F06-6FEA-41F1-9A19-0A3B46BA0D3B}" type="pres">
      <dgm:prSet presAssocID="{40D43A03-D38E-4E2F-8B44-BB6139884033}" presName="childText" presStyleLbl="conFgAcc1" presStyleIdx="0" presStyleCnt="5" custScaleX="54151" custScaleY="74115">
        <dgm:presLayoutVars>
          <dgm:bulletEnabled val="1"/>
        </dgm:presLayoutVars>
      </dgm:prSet>
      <dgm:spPr/>
    </dgm:pt>
    <dgm:pt modelId="{726F09EC-52D2-4B7D-85B0-763489D17275}" type="pres">
      <dgm:prSet presAssocID="{A7B97D5E-EFCF-4452-ABA1-690F0F30C1A7}" presName="spaceBetweenRectangles" presStyleCnt="0"/>
      <dgm:spPr/>
    </dgm:pt>
    <dgm:pt modelId="{F41C0A43-940C-4FAF-889E-8F336A8CA039}" type="pres">
      <dgm:prSet presAssocID="{8C095BCE-A683-43D5-A0B0-94E3EB429541}" presName="parentLin" presStyleCnt="0"/>
      <dgm:spPr/>
    </dgm:pt>
    <dgm:pt modelId="{B86B4F84-8868-4427-97B6-E325B0D589DE}" type="pres">
      <dgm:prSet presAssocID="{8C095BCE-A683-43D5-A0B0-94E3EB429541}" presName="parentLeftMargin" presStyleLbl="node1" presStyleIdx="0" presStyleCnt="5"/>
      <dgm:spPr/>
    </dgm:pt>
    <dgm:pt modelId="{69EA3309-274F-4538-8D0E-BDA5C4D2DF16}" type="pres">
      <dgm:prSet presAssocID="{8C095BCE-A683-43D5-A0B0-94E3EB429541}" presName="parentText" presStyleLbl="node1" presStyleIdx="1" presStyleCnt="5">
        <dgm:presLayoutVars>
          <dgm:chMax val="0"/>
          <dgm:bulletEnabled val="1"/>
        </dgm:presLayoutVars>
      </dgm:prSet>
      <dgm:spPr/>
    </dgm:pt>
    <dgm:pt modelId="{A1C34012-8D98-4887-B27A-704F6D5E84D0}" type="pres">
      <dgm:prSet presAssocID="{8C095BCE-A683-43D5-A0B0-94E3EB429541}" presName="negativeSpace" presStyleCnt="0"/>
      <dgm:spPr/>
    </dgm:pt>
    <dgm:pt modelId="{17D4C6A3-8F31-4220-B9B0-6B1742F09BD8}" type="pres">
      <dgm:prSet presAssocID="{8C095BCE-A683-43D5-A0B0-94E3EB429541}" presName="childText" presStyleLbl="conFgAcc1" presStyleIdx="1" presStyleCnt="5" custScaleX="64783" custLinFactY="3554" custLinFactNeighborX="-886" custLinFactNeighborY="100000">
        <dgm:presLayoutVars>
          <dgm:bulletEnabled val="1"/>
        </dgm:presLayoutVars>
      </dgm:prSet>
      <dgm:spPr/>
    </dgm:pt>
    <dgm:pt modelId="{F45D3BAA-5814-40FB-83A5-87A8CC1B8554}" type="pres">
      <dgm:prSet presAssocID="{A2965789-304B-4073-82D0-A46F6159E904}" presName="spaceBetweenRectangles" presStyleCnt="0"/>
      <dgm:spPr/>
    </dgm:pt>
    <dgm:pt modelId="{E83820B6-11ED-4E05-B856-72C1C16D51AF}" type="pres">
      <dgm:prSet presAssocID="{ED8BB755-710B-4953-9F09-BDC115965C64}" presName="parentLin" presStyleCnt="0"/>
      <dgm:spPr/>
    </dgm:pt>
    <dgm:pt modelId="{648FAA01-BC75-44DF-A51E-68AB6FDD61AC}" type="pres">
      <dgm:prSet presAssocID="{ED8BB755-710B-4953-9F09-BDC115965C64}" presName="parentLeftMargin" presStyleLbl="node1" presStyleIdx="1" presStyleCnt="5"/>
      <dgm:spPr/>
    </dgm:pt>
    <dgm:pt modelId="{D1FC15A4-D1AB-4E14-A504-F6E41E503328}" type="pres">
      <dgm:prSet presAssocID="{ED8BB755-710B-4953-9F09-BDC115965C64}" presName="parentText" presStyleLbl="node1" presStyleIdx="2" presStyleCnt="5">
        <dgm:presLayoutVars>
          <dgm:chMax val="0"/>
          <dgm:bulletEnabled val="1"/>
        </dgm:presLayoutVars>
      </dgm:prSet>
      <dgm:spPr/>
    </dgm:pt>
    <dgm:pt modelId="{899477F1-2134-47A7-9E5E-81A371277ED5}" type="pres">
      <dgm:prSet presAssocID="{ED8BB755-710B-4953-9F09-BDC115965C64}" presName="negativeSpace" presStyleCnt="0"/>
      <dgm:spPr/>
    </dgm:pt>
    <dgm:pt modelId="{0DDD6B3C-2D0C-4F60-ADB1-3AD2F6F8E96A}" type="pres">
      <dgm:prSet presAssocID="{ED8BB755-710B-4953-9F09-BDC115965C64}" presName="childText" presStyleLbl="conFgAcc1" presStyleIdx="2" presStyleCnt="5" custScaleX="65471" custScaleY="89565" custLinFactNeighborY="33942">
        <dgm:presLayoutVars>
          <dgm:bulletEnabled val="1"/>
        </dgm:presLayoutVars>
      </dgm:prSet>
      <dgm:spPr>
        <a:xfrm>
          <a:off x="0" y="2266412"/>
          <a:ext cx="4383592" cy="609400"/>
        </a:xfrm>
        <a:prstGeom prst="rect">
          <a:avLst/>
        </a:prstGeom>
      </dgm:spPr>
    </dgm:pt>
    <dgm:pt modelId="{B2EDC4F3-A900-4645-BF07-B196B4CBD86F}" type="pres">
      <dgm:prSet presAssocID="{B839C4A5-14D8-4824-B0A0-B9463BED1DDD}" presName="spaceBetweenRectangles" presStyleCnt="0"/>
      <dgm:spPr/>
    </dgm:pt>
    <dgm:pt modelId="{EE009D0F-DD2C-49C9-9663-3CE7FB8C9C6B}" type="pres">
      <dgm:prSet presAssocID="{36F85500-A7C2-4687-81F3-25F818462898}" presName="parentLin" presStyleCnt="0"/>
      <dgm:spPr/>
    </dgm:pt>
    <dgm:pt modelId="{181B7F4B-EE31-452D-B326-CBFD0E71D434}" type="pres">
      <dgm:prSet presAssocID="{36F85500-A7C2-4687-81F3-25F818462898}" presName="parentLeftMargin" presStyleLbl="node1" presStyleIdx="2" presStyleCnt="5"/>
      <dgm:spPr/>
    </dgm:pt>
    <dgm:pt modelId="{339D1133-6D5D-4B03-8730-E9C9E1FAA50C}" type="pres">
      <dgm:prSet presAssocID="{36F85500-A7C2-4687-81F3-25F818462898}" presName="parentText" presStyleLbl="node1" presStyleIdx="3" presStyleCnt="5">
        <dgm:presLayoutVars>
          <dgm:chMax val="0"/>
          <dgm:bulletEnabled val="1"/>
        </dgm:presLayoutVars>
      </dgm:prSet>
      <dgm:spPr/>
    </dgm:pt>
    <dgm:pt modelId="{7B9DC17D-250D-4712-8FAD-031371E8E292}" type="pres">
      <dgm:prSet presAssocID="{36F85500-A7C2-4687-81F3-25F818462898}" presName="negativeSpace" presStyleCnt="0"/>
      <dgm:spPr/>
    </dgm:pt>
    <dgm:pt modelId="{417F7A8E-2CA2-48A8-B56E-F0490E3E7200}" type="pres">
      <dgm:prSet presAssocID="{36F85500-A7C2-4687-81F3-25F818462898}" presName="childText" presStyleLbl="conFgAcc1" presStyleIdx="3" presStyleCnt="5" custScaleX="65690">
        <dgm:presLayoutVars>
          <dgm:bulletEnabled val="1"/>
        </dgm:presLayoutVars>
      </dgm:prSet>
      <dgm:spPr>
        <a:xfrm>
          <a:off x="0" y="3155569"/>
          <a:ext cx="4401393" cy="722925"/>
        </a:xfrm>
        <a:prstGeom prst="rect">
          <a:avLst/>
        </a:prstGeom>
      </dgm:spPr>
    </dgm:pt>
    <dgm:pt modelId="{90A02676-3590-41AB-ADA8-A37024CD76B7}" type="pres">
      <dgm:prSet presAssocID="{0D6778A1-6299-4B53-9D79-29E0FDB02C4F}" presName="spaceBetweenRectangles" presStyleCnt="0"/>
      <dgm:spPr/>
    </dgm:pt>
    <dgm:pt modelId="{3404167A-6C89-4A82-9777-C46D8720BB9E}" type="pres">
      <dgm:prSet presAssocID="{3A979EA6-FCE4-4A33-8E3F-F0317864259E}" presName="parentLin" presStyleCnt="0"/>
      <dgm:spPr/>
    </dgm:pt>
    <dgm:pt modelId="{BE1B5BEF-7CFF-4B47-ABE8-5B617E6498AC}" type="pres">
      <dgm:prSet presAssocID="{3A979EA6-FCE4-4A33-8E3F-F0317864259E}" presName="parentLeftMargin" presStyleLbl="node1" presStyleIdx="3" presStyleCnt="5"/>
      <dgm:spPr/>
    </dgm:pt>
    <dgm:pt modelId="{D3FB6653-B0E2-453E-8F06-32077ADD3E9E}" type="pres">
      <dgm:prSet presAssocID="{3A979EA6-FCE4-4A33-8E3F-F0317864259E}" presName="parentText" presStyleLbl="node1" presStyleIdx="4" presStyleCnt="5">
        <dgm:presLayoutVars>
          <dgm:chMax val="0"/>
          <dgm:bulletEnabled val="1"/>
        </dgm:presLayoutVars>
      </dgm:prSet>
      <dgm:spPr/>
    </dgm:pt>
    <dgm:pt modelId="{8EA5C3D8-1A1D-4DDB-B4B9-490BC0DED603}" type="pres">
      <dgm:prSet presAssocID="{3A979EA6-FCE4-4A33-8E3F-F0317864259E}" presName="negativeSpace" presStyleCnt="0"/>
      <dgm:spPr/>
    </dgm:pt>
    <dgm:pt modelId="{830CCD05-AE96-4DA9-97D8-DDF7F36AAEA2}" type="pres">
      <dgm:prSet presAssocID="{3A979EA6-FCE4-4A33-8E3F-F0317864259E}" presName="childText" presStyleLbl="conFgAcc1" presStyleIdx="4" presStyleCnt="5" custScaleX="68327">
        <dgm:presLayoutVars>
          <dgm:bulletEnabled val="1"/>
        </dgm:presLayoutVars>
      </dgm:prSet>
      <dgm:spPr/>
    </dgm:pt>
  </dgm:ptLst>
  <dgm:cxnLst>
    <dgm:cxn modelId="{5BC54801-CA76-4B61-81C8-9B47A6406A20}" type="presOf" srcId="{16A6A29E-4492-4A60-8AC2-02FB18E4573D}" destId="{17D4C6A3-8F31-4220-B9B0-6B1742F09BD8}" srcOrd="0" destOrd="0" presId="urn:microsoft.com/office/officeart/2005/8/layout/list1"/>
    <dgm:cxn modelId="{38778507-613B-4A8B-9B78-D109218C89FC}" srcId="{86B08455-4012-4A85-B2B9-129D3ED49CA7}" destId="{40D43A03-D38E-4E2F-8B44-BB6139884033}" srcOrd="0" destOrd="0" parTransId="{171E69A6-F2F6-4631-B2DF-438317655126}" sibTransId="{A7B97D5E-EFCF-4452-ABA1-690F0F30C1A7}"/>
    <dgm:cxn modelId="{9F7BCD10-A260-4290-AC07-D0711AF3A512}" srcId="{40D43A03-D38E-4E2F-8B44-BB6139884033}" destId="{01D32597-5F54-4932-88EF-2C9AF7074BAA}" srcOrd="0" destOrd="0" parTransId="{8F182A7C-A31A-46F0-A4CB-ABFC648F0D90}" sibTransId="{DE9BE020-1C04-44D3-9ED4-A76D11ED8F34}"/>
    <dgm:cxn modelId="{9AFBE410-AA79-4CF0-A9A1-B046F0C9C675}" type="presOf" srcId="{36F85500-A7C2-4687-81F3-25F818462898}" destId="{339D1133-6D5D-4B03-8730-E9C9E1FAA50C}" srcOrd="1" destOrd="0" presId="urn:microsoft.com/office/officeart/2005/8/layout/list1"/>
    <dgm:cxn modelId="{82D26E18-D874-4712-ADD2-5B5F3924DFA3}" type="presOf" srcId="{3A979EA6-FCE4-4A33-8E3F-F0317864259E}" destId="{BE1B5BEF-7CFF-4B47-ABE8-5B617E6498AC}" srcOrd="0" destOrd="0" presId="urn:microsoft.com/office/officeart/2005/8/layout/list1"/>
    <dgm:cxn modelId="{1FC7F01C-1ACF-483F-A104-51FB000AD045}" type="presOf" srcId="{8C095BCE-A683-43D5-A0B0-94E3EB429541}" destId="{B86B4F84-8868-4427-97B6-E325B0D589DE}" srcOrd="0" destOrd="0" presId="urn:microsoft.com/office/officeart/2005/8/layout/list1"/>
    <dgm:cxn modelId="{9A1A581E-96D0-4718-A694-B932BE41E025}" type="presOf" srcId="{40D43A03-D38E-4E2F-8B44-BB6139884033}" destId="{4BAADB1D-B5DB-42D0-B246-C40925A6C636}" srcOrd="0" destOrd="0" presId="urn:microsoft.com/office/officeart/2005/8/layout/list1"/>
    <dgm:cxn modelId="{6C31C723-585B-4C8B-AB2A-7EBB255D6AE5}" type="presOf" srcId="{01D32597-5F54-4932-88EF-2C9AF7074BAA}" destId="{A6706F06-6FEA-41F1-9A19-0A3B46BA0D3B}" srcOrd="0" destOrd="0" presId="urn:microsoft.com/office/officeart/2005/8/layout/list1"/>
    <dgm:cxn modelId="{C904512C-CCBD-4945-92BC-E595A84B605A}" type="presOf" srcId="{40D43A03-D38E-4E2F-8B44-BB6139884033}" destId="{9CC4D61B-2A72-4512-81CC-8B4E14A73FF7}" srcOrd="1" destOrd="0" presId="urn:microsoft.com/office/officeart/2005/8/layout/list1"/>
    <dgm:cxn modelId="{3F62A32D-2320-49C8-9A04-0059393C7433}" srcId="{86B08455-4012-4A85-B2B9-129D3ED49CA7}" destId="{8C095BCE-A683-43D5-A0B0-94E3EB429541}" srcOrd="1" destOrd="0" parTransId="{4337D3E9-7CCE-4A60-BF33-9A3D4014471E}" sibTransId="{A2965789-304B-4073-82D0-A46F6159E904}"/>
    <dgm:cxn modelId="{53F0B53C-BBA0-4DD7-9CAF-D20784A71A4B}" srcId="{86B08455-4012-4A85-B2B9-129D3ED49CA7}" destId="{36F85500-A7C2-4687-81F3-25F818462898}" srcOrd="3" destOrd="0" parTransId="{2E405A54-CF7B-488A-B836-7561CAA0CF08}" sibTransId="{0D6778A1-6299-4B53-9D79-29E0FDB02C4F}"/>
    <dgm:cxn modelId="{7B19D13E-EBA5-44FB-8A14-8C12415BD96F}" type="presOf" srcId="{08BEF0B2-EE41-4FE2-88C6-94F038C64D03}" destId="{417F7A8E-2CA2-48A8-B56E-F0490E3E7200}" srcOrd="0" destOrd="0" presId="urn:microsoft.com/office/officeart/2005/8/layout/list1"/>
    <dgm:cxn modelId="{37F74F4A-A687-43B5-A665-1F6B7D417608}" type="presOf" srcId="{3A979EA6-FCE4-4A33-8E3F-F0317864259E}" destId="{D3FB6653-B0E2-453E-8F06-32077ADD3E9E}" srcOrd="1" destOrd="0" presId="urn:microsoft.com/office/officeart/2005/8/layout/list1"/>
    <dgm:cxn modelId="{48267358-F87E-4C48-BEBA-8433295045A5}" type="presOf" srcId="{86B08455-4012-4A85-B2B9-129D3ED49CA7}" destId="{A010C0D8-EFCF-429B-B488-52EEFCEE2539}" srcOrd="0" destOrd="0" presId="urn:microsoft.com/office/officeart/2005/8/layout/list1"/>
    <dgm:cxn modelId="{C6CF7281-766D-4287-AAF1-42D74945F9EF}" srcId="{86B08455-4012-4A85-B2B9-129D3ED49CA7}" destId="{3A979EA6-FCE4-4A33-8E3F-F0317864259E}" srcOrd="4" destOrd="0" parTransId="{7D8E9EF1-A497-44C6-AB7C-19092385C583}" sibTransId="{08A9A1C4-E354-420A-A2C9-CFB62A217789}"/>
    <dgm:cxn modelId="{32443483-967D-4AFE-8EA3-FBE71297B85F}" srcId="{ED8BB755-710B-4953-9F09-BDC115965C64}" destId="{A2F77C68-5D56-42A5-A1DA-3420B74DACDA}" srcOrd="0" destOrd="0" parTransId="{643ED448-2812-4BD2-9916-4A50FFB5DCB1}" sibTransId="{A01FC5E7-341E-45A4-8288-09222129EFB9}"/>
    <dgm:cxn modelId="{1D13CC9E-D7A7-4F52-995D-4E98314F990F}" type="presOf" srcId="{8C095BCE-A683-43D5-A0B0-94E3EB429541}" destId="{69EA3309-274F-4538-8D0E-BDA5C4D2DF16}" srcOrd="1" destOrd="0" presId="urn:microsoft.com/office/officeart/2005/8/layout/list1"/>
    <dgm:cxn modelId="{BECA46A3-03CE-47A6-BA82-1E5B77FF6A1D}" srcId="{36F85500-A7C2-4687-81F3-25F818462898}" destId="{08BEF0B2-EE41-4FE2-88C6-94F038C64D03}" srcOrd="0" destOrd="0" parTransId="{8197F2E3-D1C9-4EC2-AECB-34315F0FB0CA}" sibTransId="{BE66C3F6-AD7A-4139-829D-67E65BF20C51}"/>
    <dgm:cxn modelId="{1ECDE5AE-5F35-48A3-B6E5-A8D14B74AC93}" type="presOf" srcId="{36F85500-A7C2-4687-81F3-25F818462898}" destId="{181B7F4B-EE31-452D-B326-CBFD0E71D434}" srcOrd="0" destOrd="0" presId="urn:microsoft.com/office/officeart/2005/8/layout/list1"/>
    <dgm:cxn modelId="{346855B7-008A-4ABE-87F0-BCC0EEC3A767}" type="presOf" srcId="{ED8BB755-710B-4953-9F09-BDC115965C64}" destId="{648FAA01-BC75-44DF-A51E-68AB6FDD61AC}" srcOrd="0" destOrd="0" presId="urn:microsoft.com/office/officeart/2005/8/layout/list1"/>
    <dgm:cxn modelId="{C4F1E6CF-193B-4274-A152-CB46D068AC19}" type="presOf" srcId="{A2F77C68-5D56-42A5-A1DA-3420B74DACDA}" destId="{0DDD6B3C-2D0C-4F60-ADB1-3AD2F6F8E96A}" srcOrd="0" destOrd="0" presId="urn:microsoft.com/office/officeart/2005/8/layout/list1"/>
    <dgm:cxn modelId="{0A3D04D4-62BF-4240-8214-BACED59FDBDF}" srcId="{8C095BCE-A683-43D5-A0B0-94E3EB429541}" destId="{16A6A29E-4492-4A60-8AC2-02FB18E4573D}" srcOrd="0" destOrd="0" parTransId="{4FDA4D68-28F0-4E89-BDCB-0EA72780F88F}" sibTransId="{C698555D-C0BF-4932-B957-0BEE1E84404B}"/>
    <dgm:cxn modelId="{FBC05ADE-721B-4BBA-ABB6-72A6CF375F1F}" type="presOf" srcId="{ED8BB755-710B-4953-9F09-BDC115965C64}" destId="{D1FC15A4-D1AB-4E14-A504-F6E41E503328}" srcOrd="1" destOrd="0" presId="urn:microsoft.com/office/officeart/2005/8/layout/list1"/>
    <dgm:cxn modelId="{42D7D8DE-05F7-4376-AD13-F2CEDB85C3CE}" srcId="{86B08455-4012-4A85-B2B9-129D3ED49CA7}" destId="{ED8BB755-710B-4953-9F09-BDC115965C64}" srcOrd="2" destOrd="0" parTransId="{3794C451-6911-4B1C-A64C-C59EF3BF1384}" sibTransId="{B839C4A5-14D8-4824-B0A0-B9463BED1DDD}"/>
    <dgm:cxn modelId="{659D03E6-765D-4C86-AB20-277C464EB5B8}" type="presParOf" srcId="{A010C0D8-EFCF-429B-B488-52EEFCEE2539}" destId="{B936DE19-1139-4E7A-90E0-896218118FF5}" srcOrd="0" destOrd="0" presId="urn:microsoft.com/office/officeart/2005/8/layout/list1"/>
    <dgm:cxn modelId="{67F9F143-F040-4A22-A98C-E7A53FE9BFAE}" type="presParOf" srcId="{B936DE19-1139-4E7A-90E0-896218118FF5}" destId="{4BAADB1D-B5DB-42D0-B246-C40925A6C636}" srcOrd="0" destOrd="0" presId="urn:microsoft.com/office/officeart/2005/8/layout/list1"/>
    <dgm:cxn modelId="{D5C802B0-3821-479A-ACBF-9DF22B71E998}" type="presParOf" srcId="{B936DE19-1139-4E7A-90E0-896218118FF5}" destId="{9CC4D61B-2A72-4512-81CC-8B4E14A73FF7}" srcOrd="1" destOrd="0" presId="urn:microsoft.com/office/officeart/2005/8/layout/list1"/>
    <dgm:cxn modelId="{09F382DD-9D8D-4F33-A13C-23F052DE83F9}" type="presParOf" srcId="{A010C0D8-EFCF-429B-B488-52EEFCEE2539}" destId="{F9B669E9-BB0C-42ED-B160-1A993F8B4E56}" srcOrd="1" destOrd="0" presId="urn:microsoft.com/office/officeart/2005/8/layout/list1"/>
    <dgm:cxn modelId="{20A6CA6C-179F-4191-89CA-6505DD4E5277}" type="presParOf" srcId="{A010C0D8-EFCF-429B-B488-52EEFCEE2539}" destId="{A6706F06-6FEA-41F1-9A19-0A3B46BA0D3B}" srcOrd="2" destOrd="0" presId="urn:microsoft.com/office/officeart/2005/8/layout/list1"/>
    <dgm:cxn modelId="{F61EC5C4-B0FE-427D-967C-809431BD3D74}" type="presParOf" srcId="{A010C0D8-EFCF-429B-B488-52EEFCEE2539}" destId="{726F09EC-52D2-4B7D-85B0-763489D17275}" srcOrd="3" destOrd="0" presId="urn:microsoft.com/office/officeart/2005/8/layout/list1"/>
    <dgm:cxn modelId="{C2F6FB53-4B2D-45DF-8207-32C45CDF0115}" type="presParOf" srcId="{A010C0D8-EFCF-429B-B488-52EEFCEE2539}" destId="{F41C0A43-940C-4FAF-889E-8F336A8CA039}" srcOrd="4" destOrd="0" presId="urn:microsoft.com/office/officeart/2005/8/layout/list1"/>
    <dgm:cxn modelId="{51B25635-E3E0-4928-AF43-C6A235FD6550}" type="presParOf" srcId="{F41C0A43-940C-4FAF-889E-8F336A8CA039}" destId="{B86B4F84-8868-4427-97B6-E325B0D589DE}" srcOrd="0" destOrd="0" presId="urn:microsoft.com/office/officeart/2005/8/layout/list1"/>
    <dgm:cxn modelId="{41442050-66F8-4159-AD9C-DA2CDD527592}" type="presParOf" srcId="{F41C0A43-940C-4FAF-889E-8F336A8CA039}" destId="{69EA3309-274F-4538-8D0E-BDA5C4D2DF16}" srcOrd="1" destOrd="0" presId="urn:microsoft.com/office/officeart/2005/8/layout/list1"/>
    <dgm:cxn modelId="{B19F7EAE-6CD4-4BC6-A541-328240E7973B}" type="presParOf" srcId="{A010C0D8-EFCF-429B-B488-52EEFCEE2539}" destId="{A1C34012-8D98-4887-B27A-704F6D5E84D0}" srcOrd="5" destOrd="0" presId="urn:microsoft.com/office/officeart/2005/8/layout/list1"/>
    <dgm:cxn modelId="{8D19CBFF-AF55-49B7-BAEE-689E70F436F2}" type="presParOf" srcId="{A010C0D8-EFCF-429B-B488-52EEFCEE2539}" destId="{17D4C6A3-8F31-4220-B9B0-6B1742F09BD8}" srcOrd="6" destOrd="0" presId="urn:microsoft.com/office/officeart/2005/8/layout/list1"/>
    <dgm:cxn modelId="{A881620E-434F-48AD-A9D8-10ACD2BA5C2E}" type="presParOf" srcId="{A010C0D8-EFCF-429B-B488-52EEFCEE2539}" destId="{F45D3BAA-5814-40FB-83A5-87A8CC1B8554}" srcOrd="7" destOrd="0" presId="urn:microsoft.com/office/officeart/2005/8/layout/list1"/>
    <dgm:cxn modelId="{C622E24F-AD4E-4B09-9B92-C3563D4D26BE}" type="presParOf" srcId="{A010C0D8-EFCF-429B-B488-52EEFCEE2539}" destId="{E83820B6-11ED-4E05-B856-72C1C16D51AF}" srcOrd="8" destOrd="0" presId="urn:microsoft.com/office/officeart/2005/8/layout/list1"/>
    <dgm:cxn modelId="{C037D29D-80C5-4049-86EF-1C90D6B853BE}" type="presParOf" srcId="{E83820B6-11ED-4E05-B856-72C1C16D51AF}" destId="{648FAA01-BC75-44DF-A51E-68AB6FDD61AC}" srcOrd="0" destOrd="0" presId="urn:microsoft.com/office/officeart/2005/8/layout/list1"/>
    <dgm:cxn modelId="{396E02B4-7B97-4992-8DBD-030B20B98087}" type="presParOf" srcId="{E83820B6-11ED-4E05-B856-72C1C16D51AF}" destId="{D1FC15A4-D1AB-4E14-A504-F6E41E503328}" srcOrd="1" destOrd="0" presId="urn:microsoft.com/office/officeart/2005/8/layout/list1"/>
    <dgm:cxn modelId="{4D0C45CA-A7AE-43FA-AA0D-BA81FC169520}" type="presParOf" srcId="{A010C0D8-EFCF-429B-B488-52EEFCEE2539}" destId="{899477F1-2134-47A7-9E5E-81A371277ED5}" srcOrd="9" destOrd="0" presId="urn:microsoft.com/office/officeart/2005/8/layout/list1"/>
    <dgm:cxn modelId="{03208EE3-8EAB-4A87-B123-536B0AD06069}" type="presParOf" srcId="{A010C0D8-EFCF-429B-B488-52EEFCEE2539}" destId="{0DDD6B3C-2D0C-4F60-ADB1-3AD2F6F8E96A}" srcOrd="10" destOrd="0" presId="urn:microsoft.com/office/officeart/2005/8/layout/list1"/>
    <dgm:cxn modelId="{BD2520B5-AE6A-406B-BD0F-298D8E174C66}" type="presParOf" srcId="{A010C0D8-EFCF-429B-B488-52EEFCEE2539}" destId="{B2EDC4F3-A900-4645-BF07-B196B4CBD86F}" srcOrd="11" destOrd="0" presId="urn:microsoft.com/office/officeart/2005/8/layout/list1"/>
    <dgm:cxn modelId="{998EC7BE-FFD8-48E2-A63F-5D35B0E00D66}" type="presParOf" srcId="{A010C0D8-EFCF-429B-B488-52EEFCEE2539}" destId="{EE009D0F-DD2C-49C9-9663-3CE7FB8C9C6B}" srcOrd="12" destOrd="0" presId="urn:microsoft.com/office/officeart/2005/8/layout/list1"/>
    <dgm:cxn modelId="{6FF658E8-6FD9-47E9-9B9B-5B7C27E7B37E}" type="presParOf" srcId="{EE009D0F-DD2C-49C9-9663-3CE7FB8C9C6B}" destId="{181B7F4B-EE31-452D-B326-CBFD0E71D434}" srcOrd="0" destOrd="0" presId="urn:microsoft.com/office/officeart/2005/8/layout/list1"/>
    <dgm:cxn modelId="{47B81B3A-3A33-45FD-B9AE-D9771B0B75CC}" type="presParOf" srcId="{EE009D0F-DD2C-49C9-9663-3CE7FB8C9C6B}" destId="{339D1133-6D5D-4B03-8730-E9C9E1FAA50C}" srcOrd="1" destOrd="0" presId="urn:microsoft.com/office/officeart/2005/8/layout/list1"/>
    <dgm:cxn modelId="{58D6A184-26BF-4A4E-9257-5BFD3198061E}" type="presParOf" srcId="{A010C0D8-EFCF-429B-B488-52EEFCEE2539}" destId="{7B9DC17D-250D-4712-8FAD-031371E8E292}" srcOrd="13" destOrd="0" presId="urn:microsoft.com/office/officeart/2005/8/layout/list1"/>
    <dgm:cxn modelId="{186AAF6F-3B00-4A56-85B6-4203A246DB50}" type="presParOf" srcId="{A010C0D8-EFCF-429B-B488-52EEFCEE2539}" destId="{417F7A8E-2CA2-48A8-B56E-F0490E3E7200}" srcOrd="14" destOrd="0" presId="urn:microsoft.com/office/officeart/2005/8/layout/list1"/>
    <dgm:cxn modelId="{07981C81-5BAC-47DF-9621-5ABD169B2353}" type="presParOf" srcId="{A010C0D8-EFCF-429B-B488-52EEFCEE2539}" destId="{90A02676-3590-41AB-ADA8-A37024CD76B7}" srcOrd="15" destOrd="0" presId="urn:microsoft.com/office/officeart/2005/8/layout/list1"/>
    <dgm:cxn modelId="{521C46ED-9E39-44F3-A309-5B85F8321E84}" type="presParOf" srcId="{A010C0D8-EFCF-429B-B488-52EEFCEE2539}" destId="{3404167A-6C89-4A82-9777-C46D8720BB9E}" srcOrd="16" destOrd="0" presId="urn:microsoft.com/office/officeart/2005/8/layout/list1"/>
    <dgm:cxn modelId="{B4D54F6B-C5F1-4BDB-A82C-01792752A6B6}" type="presParOf" srcId="{3404167A-6C89-4A82-9777-C46D8720BB9E}" destId="{BE1B5BEF-7CFF-4B47-ABE8-5B617E6498AC}" srcOrd="0" destOrd="0" presId="urn:microsoft.com/office/officeart/2005/8/layout/list1"/>
    <dgm:cxn modelId="{13CA9F51-9688-4250-8826-1C8C6412887E}" type="presParOf" srcId="{3404167A-6C89-4A82-9777-C46D8720BB9E}" destId="{D3FB6653-B0E2-453E-8F06-32077ADD3E9E}" srcOrd="1" destOrd="0" presId="urn:microsoft.com/office/officeart/2005/8/layout/list1"/>
    <dgm:cxn modelId="{BE7B4D44-D29E-4468-A9A1-2E65A849A09E}" type="presParOf" srcId="{A010C0D8-EFCF-429B-B488-52EEFCEE2539}" destId="{8EA5C3D8-1A1D-4DDB-B4B9-490BC0DED603}" srcOrd="17" destOrd="0" presId="urn:microsoft.com/office/officeart/2005/8/layout/list1"/>
    <dgm:cxn modelId="{3958FEED-8657-4C3F-BAF2-4B26F9B34A42}" type="presParOf" srcId="{A010C0D8-EFCF-429B-B488-52EEFCEE2539}" destId="{830CCD05-AE96-4DA9-97D8-DDF7F36AAEA2}"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706F06-6FEA-41F1-9A19-0A3B46BA0D3B}">
      <dsp:nvSpPr>
        <dsp:cNvPr id="0" name=""/>
        <dsp:cNvSpPr/>
      </dsp:nvSpPr>
      <dsp:spPr>
        <a:xfrm>
          <a:off x="0" y="305940"/>
          <a:ext cx="4401393" cy="567313"/>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0823" tIns="270764" rIns="630823"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t>With an International partner</a:t>
          </a:r>
          <a:endParaRPr lang="en-GB" sz="1800" kern="1200" dirty="0"/>
        </a:p>
      </dsp:txBody>
      <dsp:txXfrm>
        <a:off x="0" y="305940"/>
        <a:ext cx="4401393" cy="567313"/>
      </dsp:txXfrm>
    </dsp:sp>
    <dsp:sp modelId="{9CC4D61B-2A72-4512-81CC-8B4E14A73FF7}">
      <dsp:nvSpPr>
        <dsp:cNvPr id="0" name=""/>
        <dsp:cNvSpPr/>
      </dsp:nvSpPr>
      <dsp:spPr>
        <a:xfrm>
          <a:off x="406400" y="40260"/>
          <a:ext cx="5689600" cy="531360"/>
        </a:xfrm>
        <a:prstGeom prst="roundRect">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889000">
            <a:lnSpc>
              <a:spcPct val="90000"/>
            </a:lnSpc>
            <a:spcBef>
              <a:spcPct val="0"/>
            </a:spcBef>
            <a:spcAft>
              <a:spcPct val="35000"/>
            </a:spcAft>
            <a:buNone/>
          </a:pPr>
          <a:r>
            <a:rPr lang="en-US" sz="2000" kern="1200" dirty="0"/>
            <a:t>3 Collaborative projects</a:t>
          </a:r>
          <a:endParaRPr lang="en-GB" sz="2000" kern="1200" dirty="0"/>
        </a:p>
      </dsp:txBody>
      <dsp:txXfrm>
        <a:off x="432339" y="66199"/>
        <a:ext cx="5637722" cy="479482"/>
      </dsp:txXfrm>
    </dsp:sp>
    <dsp:sp modelId="{17D4C6A3-8F31-4220-B9B0-6B1742F09BD8}">
      <dsp:nvSpPr>
        <dsp:cNvPr id="0" name=""/>
        <dsp:cNvSpPr/>
      </dsp:nvSpPr>
      <dsp:spPr>
        <a:xfrm>
          <a:off x="0" y="1360537"/>
          <a:ext cx="5265562" cy="7654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0823" tIns="270764" rIns="630823"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t>With an International Dimension</a:t>
          </a:r>
          <a:endParaRPr lang="en-GB" sz="1800" kern="1200" dirty="0"/>
        </a:p>
      </dsp:txBody>
      <dsp:txXfrm>
        <a:off x="0" y="1360537"/>
        <a:ext cx="5265562" cy="765450"/>
      </dsp:txXfrm>
    </dsp:sp>
    <dsp:sp modelId="{69EA3309-274F-4538-8D0E-BDA5C4D2DF16}">
      <dsp:nvSpPr>
        <dsp:cNvPr id="0" name=""/>
        <dsp:cNvSpPr/>
      </dsp:nvSpPr>
      <dsp:spPr>
        <a:xfrm>
          <a:off x="406400" y="970453"/>
          <a:ext cx="5689600" cy="531360"/>
        </a:xfrm>
        <a:prstGeom prst="roundRect">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889000">
            <a:lnSpc>
              <a:spcPct val="90000"/>
            </a:lnSpc>
            <a:spcBef>
              <a:spcPct val="0"/>
            </a:spcBef>
            <a:spcAft>
              <a:spcPct val="35000"/>
            </a:spcAft>
            <a:buNone/>
          </a:pPr>
          <a:r>
            <a:rPr lang="en-US" sz="2000" kern="1200" dirty="0"/>
            <a:t>2 In school projects</a:t>
          </a:r>
          <a:endParaRPr lang="en-GB" sz="2000" kern="1200" dirty="0"/>
        </a:p>
      </dsp:txBody>
      <dsp:txXfrm>
        <a:off x="432339" y="996392"/>
        <a:ext cx="5637722" cy="479482"/>
      </dsp:txXfrm>
    </dsp:sp>
    <dsp:sp modelId="{0DDD6B3C-2D0C-4F60-ADB1-3AD2F6F8E96A}">
      <dsp:nvSpPr>
        <dsp:cNvPr id="0" name=""/>
        <dsp:cNvSpPr/>
      </dsp:nvSpPr>
      <dsp:spPr>
        <a:xfrm>
          <a:off x="0" y="2397455"/>
          <a:ext cx="5321482" cy="571312"/>
        </a:xfrm>
        <a:prstGeom prst="rect">
          <a:avLst/>
        </a:prstGeom>
        <a:solidFill>
          <a:prstClr val="white">
            <a:alpha val="90000"/>
            <a:hueOff val="0"/>
            <a:satOff val="0"/>
            <a:lumOff val="0"/>
            <a:alphaOff val="0"/>
          </a:prst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0823" tIns="249936" rIns="630823"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solidFill>
                <a:prstClr val="black">
                  <a:hueOff val="0"/>
                  <a:satOff val="0"/>
                  <a:lumOff val="0"/>
                  <a:alphaOff val="0"/>
                </a:prstClr>
              </a:solidFill>
              <a:latin typeface="Calibri"/>
              <a:ea typeface="+mn-ea"/>
              <a:cs typeface="+mn-cs"/>
            </a:rPr>
            <a:t>With an International Dimension</a:t>
          </a:r>
          <a:endParaRPr lang="en-GB" sz="1800" kern="1200" dirty="0">
            <a:solidFill>
              <a:prstClr val="black">
                <a:hueOff val="0"/>
                <a:satOff val="0"/>
                <a:lumOff val="0"/>
                <a:alphaOff val="0"/>
              </a:prstClr>
            </a:solidFill>
            <a:latin typeface="Calibri"/>
            <a:ea typeface="+mn-ea"/>
            <a:cs typeface="+mn-cs"/>
          </a:endParaRPr>
        </a:p>
      </dsp:txBody>
      <dsp:txXfrm>
        <a:off x="0" y="2397455"/>
        <a:ext cx="5321482" cy="571312"/>
      </dsp:txXfrm>
    </dsp:sp>
    <dsp:sp modelId="{D1FC15A4-D1AB-4E14-A504-F6E41E503328}">
      <dsp:nvSpPr>
        <dsp:cNvPr id="0" name=""/>
        <dsp:cNvSpPr/>
      </dsp:nvSpPr>
      <dsp:spPr>
        <a:xfrm>
          <a:off x="406400" y="2098783"/>
          <a:ext cx="5689600" cy="531360"/>
        </a:xfrm>
        <a:prstGeom prst="roundRect">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889000">
            <a:lnSpc>
              <a:spcPct val="90000"/>
            </a:lnSpc>
            <a:spcBef>
              <a:spcPct val="0"/>
            </a:spcBef>
            <a:spcAft>
              <a:spcPct val="35000"/>
            </a:spcAft>
            <a:buNone/>
          </a:pPr>
          <a:r>
            <a:rPr lang="en-US" sz="2000" kern="1200" dirty="0"/>
            <a:t>20% Local Curriculum project</a:t>
          </a:r>
          <a:endParaRPr lang="en-GB" sz="2000" kern="1200" dirty="0"/>
        </a:p>
      </dsp:txBody>
      <dsp:txXfrm>
        <a:off x="432339" y="2124722"/>
        <a:ext cx="5637722" cy="479482"/>
      </dsp:txXfrm>
    </dsp:sp>
    <dsp:sp modelId="{417F7A8E-2CA2-48A8-B56E-F0490E3E7200}">
      <dsp:nvSpPr>
        <dsp:cNvPr id="0" name=""/>
        <dsp:cNvSpPr/>
      </dsp:nvSpPr>
      <dsp:spPr>
        <a:xfrm>
          <a:off x="0" y="3298656"/>
          <a:ext cx="5339283" cy="637875"/>
        </a:xfrm>
        <a:prstGeom prst="rect">
          <a:avLst/>
        </a:prstGeom>
        <a:solidFill>
          <a:prstClr val="white">
            <a:alpha val="90000"/>
            <a:hueOff val="0"/>
            <a:satOff val="0"/>
            <a:lumOff val="0"/>
            <a:alphaOff val="0"/>
          </a:prst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0823" tIns="249936" rIns="630823"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a:solidFill>
                <a:prstClr val="black">
                  <a:hueOff val="0"/>
                  <a:satOff val="0"/>
                  <a:lumOff val="0"/>
                  <a:alphaOff val="0"/>
                </a:prstClr>
              </a:solidFill>
              <a:latin typeface="Calibri"/>
              <a:ea typeface="+mn-ea"/>
              <a:cs typeface="+mn-cs"/>
            </a:rPr>
            <a:t>With an International Dimension</a:t>
          </a:r>
          <a:endParaRPr lang="en-GB" sz="1800" kern="1200">
            <a:solidFill>
              <a:prstClr val="black">
                <a:hueOff val="0"/>
                <a:satOff val="0"/>
                <a:lumOff val="0"/>
                <a:alphaOff val="0"/>
              </a:prstClr>
            </a:solidFill>
            <a:latin typeface="Calibri"/>
            <a:ea typeface="+mn-ea"/>
            <a:cs typeface="+mn-cs"/>
          </a:endParaRPr>
        </a:p>
      </dsp:txBody>
      <dsp:txXfrm>
        <a:off x="0" y="3298656"/>
        <a:ext cx="5339283" cy="637875"/>
      </dsp:txXfrm>
    </dsp:sp>
    <dsp:sp modelId="{339D1133-6D5D-4B03-8730-E9C9E1FAA50C}">
      <dsp:nvSpPr>
        <dsp:cNvPr id="0" name=""/>
        <dsp:cNvSpPr/>
      </dsp:nvSpPr>
      <dsp:spPr>
        <a:xfrm>
          <a:off x="406400" y="3032976"/>
          <a:ext cx="5689600" cy="531360"/>
        </a:xfrm>
        <a:prstGeom prst="roundRect">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889000">
            <a:lnSpc>
              <a:spcPct val="90000"/>
            </a:lnSpc>
            <a:spcBef>
              <a:spcPct val="0"/>
            </a:spcBef>
            <a:spcAft>
              <a:spcPct val="35000"/>
            </a:spcAft>
            <a:buNone/>
          </a:pPr>
          <a:r>
            <a:rPr lang="en-US" sz="2000" kern="1200" dirty="0"/>
            <a:t>1 Public private partnership project</a:t>
          </a:r>
          <a:endParaRPr lang="en-GB" sz="2000" kern="1200" dirty="0"/>
        </a:p>
      </dsp:txBody>
      <dsp:txXfrm>
        <a:off x="432339" y="3058915"/>
        <a:ext cx="5637722" cy="479482"/>
      </dsp:txXfrm>
    </dsp:sp>
    <dsp:sp modelId="{830CCD05-AE96-4DA9-97D8-DDF7F36AAEA2}">
      <dsp:nvSpPr>
        <dsp:cNvPr id="0" name=""/>
        <dsp:cNvSpPr/>
      </dsp:nvSpPr>
      <dsp:spPr>
        <a:xfrm>
          <a:off x="0" y="4299411"/>
          <a:ext cx="5553618"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3FB6653-B0E2-453E-8F06-32077ADD3E9E}">
      <dsp:nvSpPr>
        <dsp:cNvPr id="0" name=""/>
        <dsp:cNvSpPr/>
      </dsp:nvSpPr>
      <dsp:spPr>
        <a:xfrm>
          <a:off x="406400" y="4033731"/>
          <a:ext cx="5689600" cy="531360"/>
        </a:xfrm>
        <a:prstGeom prst="roundRect">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889000">
            <a:lnSpc>
              <a:spcPct val="90000"/>
            </a:lnSpc>
            <a:spcBef>
              <a:spcPct val="0"/>
            </a:spcBef>
            <a:spcAft>
              <a:spcPct val="35000"/>
            </a:spcAft>
            <a:buNone/>
          </a:pPr>
          <a:r>
            <a:rPr lang="en-US" sz="2000" kern="1200" dirty="0"/>
            <a:t>1+ Supplementary Project</a:t>
          </a:r>
          <a:endParaRPr lang="en-GB" sz="2000" kern="1200" dirty="0"/>
        </a:p>
      </dsp:txBody>
      <dsp:txXfrm>
        <a:off x="432339" y="4059670"/>
        <a:ext cx="5637722" cy="47948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68E4E5-62DE-4C4B-8A22-350BA0EB4FEC}" type="datetimeFigureOut">
              <a:rPr lang="en-GB" smtClean="0"/>
              <a:t>29/01/2021</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8F7657-75A0-4F1B-8CE4-EDC6B190EB62}" type="slidenum">
              <a:rPr lang="en-GB" smtClean="0"/>
              <a:t>‹#›</a:t>
            </a:fld>
            <a:endParaRPr lang="en-GB"/>
          </a:p>
        </p:txBody>
      </p:sp>
    </p:spTree>
    <p:extLst>
      <p:ext uri="{BB962C8B-B14F-4D97-AF65-F5344CB8AC3E}">
        <p14:creationId xmlns:p14="http://schemas.microsoft.com/office/powerpoint/2010/main" val="13085655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5900" y="685800"/>
            <a:ext cx="7289800" cy="4102100"/>
          </a:xfrm>
        </p:spPr>
      </p:sp>
      <p:sp>
        <p:nvSpPr>
          <p:cNvPr id="3" name="Notes Placeholder 2"/>
          <p:cNvSpPr>
            <a:spLocks noGrp="1"/>
          </p:cNvSpPr>
          <p:nvPr>
            <p:ph type="body" idx="1"/>
          </p:nvPr>
        </p:nvSpPr>
        <p:spPr>
          <a:xfrm>
            <a:off x="685800" y="6372200"/>
            <a:ext cx="5486400" cy="2086000"/>
          </a:xfrm>
        </p:spPr>
        <p:txBody>
          <a:bodyPr/>
          <a:lstStyle/>
          <a:p>
            <a:endParaRPr lang="en-GB" dirty="0"/>
          </a:p>
        </p:txBody>
      </p:sp>
      <p:sp>
        <p:nvSpPr>
          <p:cNvPr id="4" name="Slide Number Placeholder 3"/>
          <p:cNvSpPr>
            <a:spLocks noGrp="1"/>
          </p:cNvSpPr>
          <p:nvPr>
            <p:ph type="sldNum" sz="quarter" idx="5"/>
          </p:nvPr>
        </p:nvSpPr>
        <p:spPr/>
        <p:txBody>
          <a:bodyPr/>
          <a:lstStyle/>
          <a:p>
            <a:fld id="{9C8F7657-75A0-4F1B-8CE4-EDC6B190EB62}" type="slidenum">
              <a:rPr lang="en-GB" smtClean="0"/>
              <a:t>1</a:t>
            </a:fld>
            <a:endParaRPr lang="en-GB"/>
          </a:p>
        </p:txBody>
      </p:sp>
    </p:spTree>
    <p:extLst>
      <p:ext uri="{BB962C8B-B14F-4D97-AF65-F5344CB8AC3E}">
        <p14:creationId xmlns:p14="http://schemas.microsoft.com/office/powerpoint/2010/main" val="29231407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C8F7657-75A0-4F1B-8CE4-EDC6B190EB62}" type="slidenum">
              <a:rPr lang="en-GB" smtClean="0"/>
              <a:t>12</a:t>
            </a:fld>
            <a:endParaRPr lang="en-GB"/>
          </a:p>
        </p:txBody>
      </p:sp>
    </p:spTree>
    <p:extLst>
      <p:ext uri="{BB962C8B-B14F-4D97-AF65-F5344CB8AC3E}">
        <p14:creationId xmlns:p14="http://schemas.microsoft.com/office/powerpoint/2010/main" val="24465432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buFontTx/>
              <a:buChar char="•"/>
            </a:pPr>
            <a:r>
              <a:rPr lang="en-GB" altLang="en-US" dirty="0"/>
              <a:t>Refer to pages 8 &amp; 9 in the Guidance Manual</a:t>
            </a:r>
          </a:p>
          <a:p>
            <a:pPr eaLnBrk="1" hangingPunct="1">
              <a:buFontTx/>
              <a:buChar char="•"/>
            </a:pPr>
            <a:r>
              <a:rPr lang="en-GB" altLang="en-US" dirty="0"/>
              <a:t>Discuss the </a:t>
            </a:r>
          </a:p>
          <a:p>
            <a:pPr eaLnBrk="1" hangingPunct="1">
              <a:buFontTx/>
              <a:buChar char="•"/>
            </a:pPr>
            <a:r>
              <a:rPr lang="en-GB" altLang="en-US" dirty="0"/>
              <a:t>Audit Template </a:t>
            </a:r>
          </a:p>
          <a:p>
            <a:pPr eaLnBrk="1" hangingPunct="1">
              <a:buFontTx/>
              <a:buChar char="•"/>
            </a:pPr>
            <a:r>
              <a:rPr lang="en-GB" altLang="en-US" dirty="0"/>
              <a:t>Sara </a:t>
            </a:r>
            <a:r>
              <a:rPr lang="en-GB" altLang="en-US" dirty="0" err="1"/>
              <a:t>Bubb</a:t>
            </a:r>
            <a:r>
              <a:rPr lang="en-GB" altLang="en-US" dirty="0"/>
              <a:t>	30/06/2016</a:t>
            </a:r>
          </a:p>
          <a:p>
            <a:pPr eaLnBrk="1" hangingPunct="1">
              <a:buFontTx/>
              <a:buChar char="•"/>
            </a:pPr>
            <a:r>
              <a:rPr lang="en-GB" altLang="en-US" dirty="0"/>
              <a:t>Seems</a:t>
            </a:r>
          </a:p>
          <a:p>
            <a:pPr eaLnBrk="1" hangingPunct="1">
              <a:buFontTx/>
              <a:buChar char="•"/>
            </a:pPr>
            <a:r>
              <a:rPr lang="en-GB" altLang="en-US" dirty="0"/>
              <a:t> odd just to have 2 steps</a:t>
            </a:r>
          </a:p>
          <a:p>
            <a:pPr eaLnBrk="1" hangingPunct="1">
              <a:buFontTx/>
              <a:buChar char="•"/>
            </a:pPr>
            <a:r>
              <a:rPr lang="en-GB" altLang="en-US" dirty="0"/>
              <a:t>Sara </a:t>
            </a:r>
            <a:r>
              <a:rPr lang="en-GB" altLang="en-US" dirty="0" err="1"/>
              <a:t>Bubb</a:t>
            </a:r>
            <a:r>
              <a:rPr lang="en-GB" altLang="en-US" dirty="0"/>
              <a:t>	30/06/2016</a:t>
            </a:r>
          </a:p>
          <a:p>
            <a:pPr eaLnBrk="1" hangingPunct="1">
              <a:buFontTx/>
              <a:buChar char="•"/>
            </a:pPr>
            <a:r>
              <a:rPr lang="en-GB" altLang="en-US" dirty="0"/>
              <a:t>Is this correct?</a:t>
            </a:r>
          </a:p>
        </p:txBody>
      </p:sp>
    </p:spTree>
    <p:extLst>
      <p:ext uri="{BB962C8B-B14F-4D97-AF65-F5344CB8AC3E}">
        <p14:creationId xmlns:p14="http://schemas.microsoft.com/office/powerpoint/2010/main" val="8516276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C8F7657-75A0-4F1B-8CE4-EDC6B190EB62}" type="slidenum">
              <a:rPr lang="en-GB" smtClean="0"/>
              <a:t>18</a:t>
            </a:fld>
            <a:endParaRPr lang="en-GB"/>
          </a:p>
        </p:txBody>
      </p:sp>
    </p:spTree>
    <p:extLst>
      <p:ext uri="{BB962C8B-B14F-4D97-AF65-F5344CB8AC3E}">
        <p14:creationId xmlns:p14="http://schemas.microsoft.com/office/powerpoint/2010/main" val="14104574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C8F7657-75A0-4F1B-8CE4-EDC6B190EB62}" type="slidenum">
              <a:rPr lang="en-GB" smtClean="0"/>
              <a:t>19</a:t>
            </a:fld>
            <a:endParaRPr lang="en-GB"/>
          </a:p>
        </p:txBody>
      </p:sp>
    </p:spTree>
    <p:extLst>
      <p:ext uri="{BB962C8B-B14F-4D97-AF65-F5344CB8AC3E}">
        <p14:creationId xmlns:p14="http://schemas.microsoft.com/office/powerpoint/2010/main" val="26678864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a:t>When carrying out any assessment of preceding work (Foundation, Intermediate and Impact Assessments) or of planned work (Action Plans) please be especially aware of activities which cannot be considered as eligible for the ISA. The British Council provides some guidance but briefly these include:</a:t>
            </a:r>
          </a:p>
          <a:p>
            <a:r>
              <a:rPr lang="en-GB" altLang="en-US" dirty="0"/>
              <a:t>School visits which are not clearly linked to the curriculum (for example a ski trip or visit to Disney Land in France) or a visit to a place of worship that does not have some curricular preparation or follow-up</a:t>
            </a:r>
          </a:p>
          <a:p>
            <a:r>
              <a:rPr lang="en-GB" altLang="en-US" dirty="0"/>
              <a:t>Charitable fundraising which is not related to curriculum work (for example supporting a disaster emergency appeal without an assembly or bulletin board on the school website which explains the background)</a:t>
            </a:r>
          </a:p>
          <a:p>
            <a:r>
              <a:rPr lang="en-GB" altLang="en-US" dirty="0"/>
              <a:t>Activities which take place wholly outside of school hours (such as lunch time clubs) and are not related to classroom activities</a:t>
            </a:r>
          </a:p>
          <a:p>
            <a:r>
              <a:rPr lang="en-GB" altLang="en-US" dirty="0"/>
              <a:t>Activities involving very few pupils</a:t>
            </a:r>
          </a:p>
          <a:p>
            <a:r>
              <a:rPr lang="en-GB" altLang="en-US" dirty="0"/>
              <a:t>Lunchtime or after school clubs</a:t>
            </a:r>
          </a:p>
          <a:p>
            <a:endParaRPr lang="en-GB" altLang="en-US" dirty="0"/>
          </a:p>
        </p:txBody>
      </p:sp>
      <p:sp>
        <p:nvSpPr>
          <p:cNvPr id="4" name="Slide Number Placeholder 3"/>
          <p:cNvSpPr>
            <a:spLocks noGrp="1"/>
          </p:cNvSpPr>
          <p:nvPr>
            <p:ph type="sldNum" sz="quarter" idx="5"/>
          </p:nvPr>
        </p:nvSpPr>
        <p:spPr/>
        <p:txBody>
          <a:bodyPr/>
          <a:lstStyle/>
          <a:p>
            <a:pPr>
              <a:defRPr/>
            </a:pPr>
            <a:fld id="{EBC39362-2378-48A0-86F3-38948C09C97C}" type="slidenum">
              <a:rPr lang="en-US">
                <a:solidFill>
                  <a:prstClr val="black"/>
                </a:solidFill>
              </a:rPr>
              <a:pPr>
                <a:defRPr/>
              </a:pPr>
              <a:t>27</a:t>
            </a:fld>
            <a:endParaRPr lang="en-US">
              <a:solidFill>
                <a:prstClr val="black"/>
              </a:solidFill>
            </a:endParaRPr>
          </a:p>
        </p:txBody>
      </p:sp>
    </p:spTree>
    <p:extLst>
      <p:ext uri="{BB962C8B-B14F-4D97-AF65-F5344CB8AC3E}">
        <p14:creationId xmlns:p14="http://schemas.microsoft.com/office/powerpoint/2010/main" val="33680861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145000"/>
              </a:lnSpc>
              <a:spcBef>
                <a:spcPct val="0"/>
              </a:spcBef>
              <a:buFontTx/>
              <a:buChar char="•"/>
            </a:pPr>
            <a:r>
              <a:rPr lang="en-US" altLang="en-US" dirty="0">
                <a:latin typeface="Arial" panose="020B0604020202020204" pitchFamily="34" charset="0"/>
                <a:cs typeface="Arial" panose="020B0604020202020204" pitchFamily="34" charset="0"/>
              </a:rPr>
              <a:t>Refer to Pages 18-24 of the Guidance Manual</a:t>
            </a:r>
          </a:p>
          <a:p>
            <a:pPr eaLnBrk="1" hangingPunct="1"/>
            <a:endParaRPr lang="en-GB" altLang="en-US" dirty="0"/>
          </a:p>
        </p:txBody>
      </p:sp>
    </p:spTree>
    <p:extLst>
      <p:ext uri="{BB962C8B-B14F-4D97-AF65-F5344CB8AC3E}">
        <p14:creationId xmlns:p14="http://schemas.microsoft.com/office/powerpoint/2010/main" val="18194175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Show them the SAMPLE.</a:t>
            </a:r>
            <a:endParaRPr lang="en-GB" dirty="0"/>
          </a:p>
        </p:txBody>
      </p:sp>
      <p:sp>
        <p:nvSpPr>
          <p:cNvPr id="4" name="Slide Number Placeholder 3"/>
          <p:cNvSpPr>
            <a:spLocks noGrp="1"/>
          </p:cNvSpPr>
          <p:nvPr>
            <p:ph type="sldNum" sz="quarter" idx="10"/>
          </p:nvPr>
        </p:nvSpPr>
        <p:spPr/>
        <p:txBody>
          <a:bodyPr/>
          <a:lstStyle/>
          <a:p>
            <a:fld id="{9C8F7657-75A0-4F1B-8CE4-EDC6B190EB62}" type="slidenum">
              <a:rPr lang="en-GB" smtClean="0"/>
              <a:t>40</a:t>
            </a:fld>
            <a:endParaRPr lang="en-GB"/>
          </a:p>
        </p:txBody>
      </p:sp>
    </p:spTree>
    <p:extLst>
      <p:ext uri="{BB962C8B-B14F-4D97-AF65-F5344CB8AC3E}">
        <p14:creationId xmlns:p14="http://schemas.microsoft.com/office/powerpoint/2010/main" val="32887607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buFontTx/>
              <a:buNone/>
            </a:pPr>
            <a:endParaRPr lang="en-GB" altLang="en-US" dirty="0"/>
          </a:p>
        </p:txBody>
      </p:sp>
    </p:spTree>
    <p:extLst>
      <p:ext uri="{BB962C8B-B14F-4D97-AF65-F5344CB8AC3E}">
        <p14:creationId xmlns:p14="http://schemas.microsoft.com/office/powerpoint/2010/main" val="14242714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Show them the SAMPLE.</a:t>
            </a:r>
            <a:endParaRPr lang="en-GB" dirty="0"/>
          </a:p>
        </p:txBody>
      </p:sp>
      <p:sp>
        <p:nvSpPr>
          <p:cNvPr id="4" name="Slide Number Placeholder 3"/>
          <p:cNvSpPr>
            <a:spLocks noGrp="1"/>
          </p:cNvSpPr>
          <p:nvPr>
            <p:ph type="sldNum" sz="quarter" idx="10"/>
          </p:nvPr>
        </p:nvSpPr>
        <p:spPr/>
        <p:txBody>
          <a:bodyPr/>
          <a:lstStyle/>
          <a:p>
            <a:fld id="{9C8F7657-75A0-4F1B-8CE4-EDC6B190EB62}" type="slidenum">
              <a:rPr lang="en-GB" smtClean="0"/>
              <a:t>48</a:t>
            </a:fld>
            <a:endParaRPr lang="en-GB"/>
          </a:p>
        </p:txBody>
      </p:sp>
    </p:spTree>
    <p:extLst>
      <p:ext uri="{BB962C8B-B14F-4D97-AF65-F5344CB8AC3E}">
        <p14:creationId xmlns:p14="http://schemas.microsoft.com/office/powerpoint/2010/main" val="32887607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buFontTx/>
              <a:buChar char="•"/>
            </a:pPr>
            <a:endParaRPr lang="en-GB" altLang="en-US" dirty="0"/>
          </a:p>
        </p:txBody>
      </p:sp>
    </p:spTree>
    <p:extLst>
      <p:ext uri="{BB962C8B-B14F-4D97-AF65-F5344CB8AC3E}">
        <p14:creationId xmlns:p14="http://schemas.microsoft.com/office/powerpoint/2010/main" val="2136237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we begin, I would like to take you through the house rules of this online orientation. Everyone present here is requested to follow these rules so that we can run this orientation very smoothly. </a:t>
            </a:r>
            <a:endParaRPr lang="en-GB" dirty="0"/>
          </a:p>
          <a:p>
            <a:endParaRPr lang="en-GB" dirty="0"/>
          </a:p>
        </p:txBody>
      </p:sp>
      <p:sp>
        <p:nvSpPr>
          <p:cNvPr id="4" name="Slide Number Placeholder 3"/>
          <p:cNvSpPr>
            <a:spLocks noGrp="1"/>
          </p:cNvSpPr>
          <p:nvPr>
            <p:ph type="sldNum" sz="quarter" idx="5"/>
          </p:nvPr>
        </p:nvSpPr>
        <p:spPr/>
        <p:txBody>
          <a:bodyPr/>
          <a:lstStyle/>
          <a:p>
            <a:fld id="{9C8F7657-75A0-4F1B-8CE4-EDC6B190EB62}" type="slidenum">
              <a:rPr lang="en-GB" smtClean="0"/>
              <a:t>2</a:t>
            </a:fld>
            <a:endParaRPr lang="en-GB"/>
          </a:p>
        </p:txBody>
      </p:sp>
    </p:spTree>
    <p:extLst>
      <p:ext uri="{BB962C8B-B14F-4D97-AF65-F5344CB8AC3E}">
        <p14:creationId xmlns:p14="http://schemas.microsoft.com/office/powerpoint/2010/main" val="29750211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1024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4588" indent="-228600" eaLnBrk="0" hangingPunct="0">
              <a:spcBef>
                <a:spcPct val="30000"/>
              </a:spcBef>
              <a:defRPr sz="1200">
                <a:solidFill>
                  <a:schemeClr val="tx1"/>
                </a:solidFill>
                <a:latin typeface="Calibri" panose="020F0502020204030204" pitchFamily="34" charset="0"/>
              </a:defRPr>
            </a:lvl3pPr>
            <a:lvl4pPr marL="1601788" indent="-228600" eaLnBrk="0" hangingPunct="0">
              <a:spcBef>
                <a:spcPct val="30000"/>
              </a:spcBef>
              <a:defRPr sz="1200">
                <a:solidFill>
                  <a:schemeClr val="tx1"/>
                </a:solidFill>
                <a:latin typeface="Calibri" panose="020F0502020204030204" pitchFamily="34" charset="0"/>
              </a:defRPr>
            </a:lvl4pPr>
            <a:lvl5pPr marL="2060575" indent="-228600" eaLnBrk="0" hangingPunct="0">
              <a:spcBef>
                <a:spcPct val="30000"/>
              </a:spcBef>
              <a:defRPr sz="1200">
                <a:solidFill>
                  <a:schemeClr val="tx1"/>
                </a:solidFill>
                <a:latin typeface="Calibri" panose="020F0502020204030204" pitchFamily="34" charset="0"/>
              </a:defRPr>
            </a:lvl5pPr>
            <a:lvl6pPr marL="2517775"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4975"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32175"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9375"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D5EC5B77-4C2C-4C1D-8043-8C47366E42B0}" type="slidenum">
              <a:rPr lang="en-US" altLang="en-US">
                <a:solidFill>
                  <a:prstClr val="black"/>
                </a:solidFill>
              </a:rPr>
              <a:pPr eaLnBrk="1" hangingPunct="1">
                <a:spcBef>
                  <a:spcPct val="0"/>
                </a:spcBef>
              </a:pPr>
              <a:t>50</a:t>
            </a:fld>
            <a:endParaRPr lang="en-US" altLang="en-US" dirty="0">
              <a:solidFill>
                <a:prstClr val="black"/>
              </a:solidFill>
            </a:endParaRPr>
          </a:p>
        </p:txBody>
      </p:sp>
    </p:spTree>
    <p:extLst>
      <p:ext uri="{BB962C8B-B14F-4D97-AF65-F5344CB8AC3E}">
        <p14:creationId xmlns:p14="http://schemas.microsoft.com/office/powerpoint/2010/main" val="3117940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Connecting Classrooms in Nepal started in the year 2012 and is a program co-funded by DFID and the British Council. This is the 4</a:t>
            </a:r>
            <a:r>
              <a:rPr lang="en-US" baseline="30000" dirty="0"/>
              <a:t>th</a:t>
            </a:r>
            <a:r>
              <a:rPr lang="en-US" dirty="0"/>
              <a:t> phase of the program and is called Connecting Classrooms through Global learning or CCGL.  Connecting Classroom program aims to support teachers and school leaders to improve quality in education to improve knowledge, skills and attitude required for the 21</a:t>
            </a:r>
            <a:r>
              <a:rPr lang="en-US" baseline="30000" dirty="0"/>
              <a:t>st</a:t>
            </a:r>
            <a:r>
              <a:rPr lang="en-US" dirty="0"/>
              <a:t> Century</a:t>
            </a:r>
            <a:endParaRPr lang="en-GB" dirty="0"/>
          </a:p>
        </p:txBody>
      </p:sp>
      <p:sp>
        <p:nvSpPr>
          <p:cNvPr id="4" name="Slide Number Placeholder 3"/>
          <p:cNvSpPr>
            <a:spLocks noGrp="1"/>
          </p:cNvSpPr>
          <p:nvPr>
            <p:ph type="sldNum" sz="quarter" idx="5"/>
          </p:nvPr>
        </p:nvSpPr>
        <p:spPr/>
        <p:txBody>
          <a:bodyPr/>
          <a:lstStyle/>
          <a:p>
            <a:fld id="{9C8F7657-75A0-4F1B-8CE4-EDC6B190EB62}" type="slidenum">
              <a:rPr lang="en-GB" smtClean="0"/>
              <a:t>3</a:t>
            </a:fld>
            <a:endParaRPr lang="en-GB"/>
          </a:p>
        </p:txBody>
      </p:sp>
    </p:spTree>
    <p:extLst>
      <p:ext uri="{BB962C8B-B14F-4D97-AF65-F5344CB8AC3E}">
        <p14:creationId xmlns:p14="http://schemas.microsoft.com/office/powerpoint/2010/main" val="3907287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ISA is a benchmarking scheme which means it set a higher standard of teaching and learning at your school and supports to develop global citizens in young people and enrich teaching and learning. So </a:t>
            </a:r>
            <a:r>
              <a:rPr lang="en-US" dirty="0" err="1"/>
              <a:t>yesto</a:t>
            </a:r>
            <a:r>
              <a:rPr lang="en-US" dirty="0"/>
              <a:t> </a:t>
            </a:r>
            <a:r>
              <a:rPr lang="en-US" dirty="0" err="1"/>
              <a:t>khal</a:t>
            </a:r>
            <a:r>
              <a:rPr lang="en-US" dirty="0"/>
              <a:t> ko </a:t>
            </a:r>
            <a:r>
              <a:rPr lang="en-US" dirty="0" err="1"/>
              <a:t>ata</a:t>
            </a:r>
            <a:r>
              <a:rPr lang="en-US" dirty="0"/>
              <a:t> program ho ISA </a:t>
            </a:r>
            <a:r>
              <a:rPr lang="en-US" dirty="0" err="1"/>
              <a:t>jasle</a:t>
            </a:r>
            <a:r>
              <a:rPr lang="en-US" dirty="0"/>
              <a:t> teaching learning </a:t>
            </a:r>
            <a:r>
              <a:rPr lang="en-US" dirty="0" err="1"/>
              <a:t>shaili</a:t>
            </a:r>
            <a:r>
              <a:rPr lang="en-US" dirty="0"/>
              <a:t> </a:t>
            </a:r>
            <a:r>
              <a:rPr lang="en-US" dirty="0" err="1"/>
              <a:t>haru</a:t>
            </a:r>
            <a:r>
              <a:rPr lang="en-US" dirty="0"/>
              <a:t> ma </a:t>
            </a:r>
            <a:r>
              <a:rPr lang="en-US" dirty="0" err="1"/>
              <a:t>pariwartan</a:t>
            </a:r>
            <a:r>
              <a:rPr lang="en-US" dirty="0"/>
              <a:t> </a:t>
            </a:r>
            <a:r>
              <a:rPr lang="en-US" dirty="0" err="1"/>
              <a:t>lera</a:t>
            </a:r>
            <a:r>
              <a:rPr lang="en-US" dirty="0"/>
              <a:t> </a:t>
            </a:r>
            <a:r>
              <a:rPr lang="en-US" dirty="0" err="1"/>
              <a:t>aauncha</a:t>
            </a:r>
            <a:r>
              <a:rPr lang="en-US" dirty="0"/>
              <a:t> ra students </a:t>
            </a:r>
            <a:r>
              <a:rPr lang="en-US" dirty="0" err="1"/>
              <a:t>haru</a:t>
            </a:r>
            <a:r>
              <a:rPr lang="en-US" dirty="0"/>
              <a:t> </a:t>
            </a:r>
            <a:r>
              <a:rPr lang="en-US" dirty="0" err="1"/>
              <a:t>lai</a:t>
            </a:r>
            <a:r>
              <a:rPr lang="en-US" dirty="0"/>
              <a:t> 21</a:t>
            </a:r>
            <a:r>
              <a:rPr lang="en-US" baseline="30000" dirty="0"/>
              <a:t>st</a:t>
            </a:r>
            <a:r>
              <a:rPr lang="en-US" dirty="0"/>
              <a:t> century ma </a:t>
            </a:r>
            <a:r>
              <a:rPr lang="en-US" dirty="0" err="1"/>
              <a:t>chahine</a:t>
            </a:r>
            <a:r>
              <a:rPr lang="en-US" dirty="0"/>
              <a:t> skills </a:t>
            </a:r>
            <a:r>
              <a:rPr lang="en-US" dirty="0" err="1"/>
              <a:t>dincha</a:t>
            </a:r>
            <a:r>
              <a:rPr lang="en-US" dirty="0"/>
              <a:t>.</a:t>
            </a:r>
          </a:p>
          <a:p>
            <a:endParaRPr lang="en-US" dirty="0"/>
          </a:p>
          <a:p>
            <a:r>
              <a:rPr lang="en-US" dirty="0"/>
              <a:t>Can anyone say what is ISA?</a:t>
            </a:r>
            <a:endParaRPr lang="en-GB" dirty="0"/>
          </a:p>
        </p:txBody>
      </p:sp>
      <p:sp>
        <p:nvSpPr>
          <p:cNvPr id="4" name="Slide Number Placeholder 3"/>
          <p:cNvSpPr>
            <a:spLocks noGrp="1"/>
          </p:cNvSpPr>
          <p:nvPr>
            <p:ph type="sldNum" sz="quarter" idx="5"/>
          </p:nvPr>
        </p:nvSpPr>
        <p:spPr/>
        <p:txBody>
          <a:bodyPr/>
          <a:lstStyle/>
          <a:p>
            <a:fld id="{9C8F7657-75A0-4F1B-8CE4-EDC6B190EB62}" type="slidenum">
              <a:rPr lang="en-GB" smtClean="0"/>
              <a:t>4</a:t>
            </a:fld>
            <a:endParaRPr lang="en-GB"/>
          </a:p>
        </p:txBody>
      </p:sp>
    </p:spTree>
    <p:extLst>
      <p:ext uri="{BB962C8B-B14F-4D97-AF65-F5344CB8AC3E}">
        <p14:creationId xmlns:p14="http://schemas.microsoft.com/office/powerpoint/2010/main" val="1792446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why ISA?</a:t>
            </a:r>
            <a:endParaRPr lang="en-GB" dirty="0"/>
          </a:p>
        </p:txBody>
      </p:sp>
      <p:sp>
        <p:nvSpPr>
          <p:cNvPr id="4" name="Slide Number Placeholder 3"/>
          <p:cNvSpPr>
            <a:spLocks noGrp="1"/>
          </p:cNvSpPr>
          <p:nvPr>
            <p:ph type="sldNum" sz="quarter" idx="5"/>
          </p:nvPr>
        </p:nvSpPr>
        <p:spPr/>
        <p:txBody>
          <a:bodyPr/>
          <a:lstStyle/>
          <a:p>
            <a:fld id="{9C8F7657-75A0-4F1B-8CE4-EDC6B190EB62}" type="slidenum">
              <a:rPr lang="en-GB" smtClean="0"/>
              <a:t>5</a:t>
            </a:fld>
            <a:endParaRPr lang="en-GB"/>
          </a:p>
        </p:txBody>
      </p:sp>
    </p:spTree>
    <p:extLst>
      <p:ext uri="{BB962C8B-B14F-4D97-AF65-F5344CB8AC3E}">
        <p14:creationId xmlns:p14="http://schemas.microsoft.com/office/powerpoint/2010/main" val="7677768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t>These are the countries that have already started ISA.</a:t>
            </a:r>
            <a:endParaRPr lang="en-GB" dirty="0"/>
          </a:p>
          <a:p>
            <a:r>
              <a:rPr lang="en-US" dirty="0"/>
              <a:t> </a:t>
            </a:r>
            <a:endParaRPr lang="en-GB" dirty="0"/>
          </a:p>
          <a:p>
            <a:r>
              <a:rPr lang="en-US" dirty="0"/>
              <a:t>Any questions ?</a:t>
            </a:r>
            <a:endParaRPr lang="en-GB" dirty="0"/>
          </a:p>
          <a:p>
            <a:endParaRPr lang="en-GB" altLang="en-US" dirty="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defTabSz="457200" eaLnBrk="0" fontAlgn="base" hangingPunct="0">
              <a:spcBef>
                <a:spcPct val="30000"/>
              </a:spcBef>
              <a:spcAft>
                <a:spcPct val="0"/>
              </a:spcAft>
              <a:defRPr sz="1200">
                <a:solidFill>
                  <a:schemeClr val="tx1"/>
                </a:solidFill>
                <a:latin typeface="Calibri" pitchFamily="34" charset="0"/>
              </a:defRPr>
            </a:lvl6pPr>
            <a:lvl7pPr marL="2971800" indent="-228600" defTabSz="457200" eaLnBrk="0" fontAlgn="base" hangingPunct="0">
              <a:spcBef>
                <a:spcPct val="30000"/>
              </a:spcBef>
              <a:spcAft>
                <a:spcPct val="0"/>
              </a:spcAft>
              <a:defRPr sz="1200">
                <a:solidFill>
                  <a:schemeClr val="tx1"/>
                </a:solidFill>
                <a:latin typeface="Calibri" pitchFamily="34" charset="0"/>
              </a:defRPr>
            </a:lvl7pPr>
            <a:lvl8pPr marL="3429000" indent="-228600" defTabSz="457200" eaLnBrk="0" fontAlgn="base" hangingPunct="0">
              <a:spcBef>
                <a:spcPct val="30000"/>
              </a:spcBef>
              <a:spcAft>
                <a:spcPct val="0"/>
              </a:spcAft>
              <a:defRPr sz="1200">
                <a:solidFill>
                  <a:schemeClr val="tx1"/>
                </a:solidFill>
                <a:latin typeface="Calibri" pitchFamily="34" charset="0"/>
              </a:defRPr>
            </a:lvl8pPr>
            <a:lvl9pPr marL="3886200" indent="-228600" defTabSz="4572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D9B72723-8B34-4F49-8632-92FC1A2B0F10}" type="slidenum">
              <a:rPr lang="en-US" altLang="en-US">
                <a:solidFill>
                  <a:srgbClr val="000000"/>
                </a:solidFill>
              </a:rPr>
              <a:pPr eaLnBrk="1" hangingPunct="1">
                <a:spcBef>
                  <a:spcPct val="0"/>
                </a:spcBef>
              </a:pPr>
              <a:t>6</a:t>
            </a:fld>
            <a:endParaRPr lang="en-US" altLang="en-US">
              <a:solidFill>
                <a:srgbClr val="000000"/>
              </a:solidFill>
            </a:endParaRPr>
          </a:p>
        </p:txBody>
      </p:sp>
    </p:spTree>
    <p:extLst>
      <p:ext uri="{BB962C8B-B14F-4D97-AF65-F5344CB8AC3E}">
        <p14:creationId xmlns:p14="http://schemas.microsoft.com/office/powerpoint/2010/main" val="41852811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t>The Award. So, the ISA accreditation is for 3 years. You will receive a trophy, certificates and ISA Kite marks or Logos to use on your school’s website, stationaries or any promotional material.</a:t>
            </a:r>
            <a:r>
              <a:rPr lang="en-US" b="1" dirty="0"/>
              <a:t> </a:t>
            </a:r>
            <a:r>
              <a:rPr lang="en-US" dirty="0"/>
              <a:t>The ISA award is endorsed by the CEHRD and you will receive an award also endorsed by the government. Schools gets wider networking opportunity in this journey and also a chance to apply for British Council School ambassador role to support other schools.</a:t>
            </a:r>
          </a:p>
          <a:p>
            <a:endParaRPr lang="en-US" altLang="en-US" dirty="0"/>
          </a:p>
          <a:p>
            <a:r>
              <a:rPr lang="en-US" b="1" dirty="0"/>
              <a:t>Any questions ?</a:t>
            </a:r>
            <a:endParaRPr lang="en-GB" dirty="0"/>
          </a:p>
          <a:p>
            <a:endParaRPr lang="en-GB" altLang="en-US" dirty="0"/>
          </a:p>
        </p:txBody>
      </p:sp>
      <p:sp>
        <p:nvSpPr>
          <p:cNvPr id="819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4588" indent="-228600" eaLnBrk="0" hangingPunct="0">
              <a:spcBef>
                <a:spcPct val="30000"/>
              </a:spcBef>
              <a:defRPr sz="1200">
                <a:solidFill>
                  <a:schemeClr val="tx1"/>
                </a:solidFill>
                <a:latin typeface="Calibri" panose="020F0502020204030204" pitchFamily="34" charset="0"/>
              </a:defRPr>
            </a:lvl3pPr>
            <a:lvl4pPr marL="1601788" indent="-228600" eaLnBrk="0" hangingPunct="0">
              <a:spcBef>
                <a:spcPct val="30000"/>
              </a:spcBef>
              <a:defRPr sz="1200">
                <a:solidFill>
                  <a:schemeClr val="tx1"/>
                </a:solidFill>
                <a:latin typeface="Calibri" panose="020F0502020204030204" pitchFamily="34" charset="0"/>
              </a:defRPr>
            </a:lvl4pPr>
            <a:lvl5pPr marL="2060575" indent="-228600" eaLnBrk="0" hangingPunct="0">
              <a:spcBef>
                <a:spcPct val="30000"/>
              </a:spcBef>
              <a:defRPr sz="1200">
                <a:solidFill>
                  <a:schemeClr val="tx1"/>
                </a:solidFill>
                <a:latin typeface="Calibri" panose="020F0502020204030204" pitchFamily="34" charset="0"/>
              </a:defRPr>
            </a:lvl5pPr>
            <a:lvl6pPr marL="2517775"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4975"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32175"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9375"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44434ADA-7FFE-44C0-BA9A-2D9CE4BBC2E2}" type="slidenum">
              <a:rPr lang="en-US" altLang="en-US">
                <a:solidFill>
                  <a:srgbClr val="000000"/>
                </a:solidFill>
              </a:rPr>
              <a:pPr eaLnBrk="1" hangingPunct="1">
                <a:spcBef>
                  <a:spcPct val="0"/>
                </a:spcBef>
              </a:pPr>
              <a:t>8</a:t>
            </a:fld>
            <a:endParaRPr lang="en-US" altLang="en-US" dirty="0">
              <a:solidFill>
                <a:srgbClr val="000000"/>
              </a:solidFill>
            </a:endParaRPr>
          </a:p>
        </p:txBody>
      </p:sp>
    </p:spTree>
    <p:extLst>
      <p:ext uri="{BB962C8B-B14F-4D97-AF65-F5344CB8AC3E}">
        <p14:creationId xmlns:p14="http://schemas.microsoft.com/office/powerpoint/2010/main" val="34554877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ISA program consists of the following types of projects. You will have to complete all these in order to receive the award. You will have to do </a:t>
            </a:r>
            <a:r>
              <a:rPr lang="en-US" b="1" dirty="0"/>
              <a:t>3 collaborative projects</a:t>
            </a:r>
            <a:r>
              <a:rPr lang="en-US" dirty="0"/>
              <a:t> with an international partner school around the globe. Any country in the world whether they are currently doing the ISA or not. You also have to do </a:t>
            </a:r>
            <a:r>
              <a:rPr lang="en-US" b="1" dirty="0"/>
              <a:t>2 In school projects</a:t>
            </a:r>
            <a:r>
              <a:rPr lang="en-US" dirty="0"/>
              <a:t> with an international dimension. About understanding international dimension and its meaning, we will come back to this later in the session. You are also required to create </a:t>
            </a:r>
            <a:r>
              <a:rPr lang="en-US" b="1" dirty="0"/>
              <a:t>one 20% Local curriculum</a:t>
            </a:r>
            <a:r>
              <a:rPr lang="en-US" dirty="0"/>
              <a:t> of your own with an international dimension in it. There is a separate session on 20% Local curriculum project which we will discuss later.  Then you require to create </a:t>
            </a:r>
            <a:r>
              <a:rPr lang="en-US" b="1" dirty="0"/>
              <a:t>1 public- private partnership</a:t>
            </a:r>
            <a:r>
              <a:rPr lang="en-US" dirty="0"/>
              <a:t> project also with an international dimension in it. This means if you are a public school, you will collaborate with a private school and work together on this project and if you are a private school, you will work with a public school to complete a project. So these are the 7 projects that are mandatory. 3 Collaborative project, one public-private project, one 20%LC project and 2 in school projects. Besides these, you could do supplementary projects as many as you can. Supplementary projects can be of any type</a:t>
            </a:r>
            <a:endParaRPr lang="en-GB" dirty="0"/>
          </a:p>
        </p:txBody>
      </p:sp>
      <p:sp>
        <p:nvSpPr>
          <p:cNvPr id="4" name="Slide Number Placeholder 3"/>
          <p:cNvSpPr>
            <a:spLocks noGrp="1"/>
          </p:cNvSpPr>
          <p:nvPr>
            <p:ph type="sldNum" sz="quarter" idx="5"/>
          </p:nvPr>
        </p:nvSpPr>
        <p:spPr/>
        <p:txBody>
          <a:bodyPr/>
          <a:lstStyle/>
          <a:p>
            <a:fld id="{9C8F7657-75A0-4F1B-8CE4-EDC6B190EB62}" type="slidenum">
              <a:rPr lang="en-GB" smtClean="0"/>
              <a:t>9</a:t>
            </a:fld>
            <a:endParaRPr lang="en-GB"/>
          </a:p>
        </p:txBody>
      </p:sp>
    </p:spTree>
    <p:extLst>
      <p:ext uri="{BB962C8B-B14F-4D97-AF65-F5344CB8AC3E}">
        <p14:creationId xmlns:p14="http://schemas.microsoft.com/office/powerpoint/2010/main" val="36642450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5557192"/>
          </a:xfrm>
        </p:spPr>
        <p:txBody>
          <a:bodyPr/>
          <a:lstStyle/>
          <a:p>
            <a:r>
              <a:rPr lang="en-US" dirty="0"/>
              <a:t>So for any types of projects that we discussed earlier, we can use various subjects to create one project. So if you see the curriculum of these subjects, you will know that these are some examples of many topics which can be used to create a project. You could create a project using mathematics, creative arts, science, English to form a project. A project is designed by bringing some curricular context together of 2 or more subjects and creating cross curricular activities around those in order to teach all these areas of various subjects by engaging students practically. For example: A project named ‘</a:t>
            </a:r>
            <a:r>
              <a:rPr lang="en-US" b="1" i="1" dirty="0"/>
              <a:t>Festival around the World</a:t>
            </a:r>
            <a:r>
              <a:rPr lang="en-US" dirty="0"/>
              <a:t>’; It could be designed with subjects like social studies, </a:t>
            </a:r>
            <a:r>
              <a:rPr lang="en-US" dirty="0" err="1"/>
              <a:t>Maths</a:t>
            </a:r>
            <a:r>
              <a:rPr lang="en-US" dirty="0"/>
              <a:t>, English, Nepali and Science . This project will teach about festivals naturally from the social studies curriculum. Suppose we are talking about Dashain, then in Dashain, we plant </a:t>
            </a:r>
            <a:r>
              <a:rPr lang="en-US" dirty="0" err="1"/>
              <a:t>Jamara</a:t>
            </a:r>
            <a:r>
              <a:rPr lang="en-US" dirty="0"/>
              <a:t>. The germination process of </a:t>
            </a:r>
            <a:r>
              <a:rPr lang="en-US" dirty="0" err="1"/>
              <a:t>Jamara</a:t>
            </a:r>
            <a:r>
              <a:rPr lang="en-US" dirty="0"/>
              <a:t> is linked with science where students can learn about germination of the plant and its stages, chlorophyll, etc. Dashain also has Kite flying which could easily teach height and distance of Mathematics and shapes of the kites could be used to teach Geometry. Making a kite is itself using Creative Arts. Students could be taught to design their own kites. Also If the students can write an essay in either Nepali or English about festivals then these essay writing topics of English and Nepali can also be taught. The students can learn about Dashain celebrated in other countries as well and they will find out that in India, they celebrate Dashain but its only for 3 days and we celebrate for 9 days. They learn about similarities and differences between the two countries and ways we celebrate the same festivals. Students could also learn that the same character </a:t>
            </a:r>
            <a:r>
              <a:rPr lang="en-US" dirty="0" err="1"/>
              <a:t>Ravan</a:t>
            </a:r>
            <a:r>
              <a:rPr lang="en-US" dirty="0"/>
              <a:t> who is seen as demon in India is worshipped in Sri-Lanka. These topics also brings out global outlook for the students and makes a student search for more answers building their curiosity and making them a global citizen by learn from around the world. So a project should be such that 2 or 3 subjects be covered and students engaged through it. We will have a look at various examples later today. </a:t>
            </a:r>
            <a:endParaRPr lang="en-GB" dirty="0"/>
          </a:p>
          <a:p>
            <a:r>
              <a:rPr lang="en-US" dirty="0"/>
              <a:t> </a:t>
            </a:r>
            <a:endParaRPr lang="en-GB" dirty="0"/>
          </a:p>
          <a:p>
            <a:r>
              <a:rPr lang="en-US" dirty="0"/>
              <a:t>Any questions ?</a:t>
            </a:r>
            <a:r>
              <a:rPr lang="en-GB" dirty="0"/>
              <a:t>   Again too much information. I think quote one example and make the rest available as an offline resource. </a:t>
            </a:r>
          </a:p>
          <a:p>
            <a:endParaRPr lang="en-GB" dirty="0"/>
          </a:p>
        </p:txBody>
      </p:sp>
      <p:sp>
        <p:nvSpPr>
          <p:cNvPr id="4" name="Slide Number Placeholder 3"/>
          <p:cNvSpPr>
            <a:spLocks noGrp="1"/>
          </p:cNvSpPr>
          <p:nvPr>
            <p:ph type="sldNum" sz="quarter" idx="5"/>
          </p:nvPr>
        </p:nvSpPr>
        <p:spPr/>
        <p:txBody>
          <a:bodyPr/>
          <a:lstStyle/>
          <a:p>
            <a:fld id="{9C8F7657-75A0-4F1B-8CE4-EDC6B190EB62}" type="slidenum">
              <a:rPr lang="en-GB" smtClean="0"/>
              <a:t>11</a:t>
            </a:fld>
            <a:endParaRPr lang="en-GB"/>
          </a:p>
        </p:txBody>
      </p:sp>
    </p:spTree>
    <p:extLst>
      <p:ext uri="{BB962C8B-B14F-4D97-AF65-F5344CB8AC3E}">
        <p14:creationId xmlns:p14="http://schemas.microsoft.com/office/powerpoint/2010/main" val="28167713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48961" y="2295907"/>
            <a:ext cx="10153155" cy="763217"/>
          </a:xfrm>
        </p:spPr>
        <p:txBody>
          <a:bodyPr>
            <a:normAutofit/>
          </a:bodyPr>
          <a:lstStyle>
            <a:lvl1pPr algn="l">
              <a:defRPr sz="2100" b="1" i="0" baseline="0">
                <a:solidFill>
                  <a:srgbClr val="272727"/>
                </a:solidFill>
                <a:latin typeface="Arial"/>
              </a:defRPr>
            </a:lvl1pPr>
          </a:lstStyle>
          <a:p>
            <a:r>
              <a:rPr lang="en-US"/>
              <a:t>Click to edit Master title style</a:t>
            </a:r>
            <a:endParaRPr lang="en-US" dirty="0"/>
          </a:p>
        </p:txBody>
      </p:sp>
    </p:spTree>
    <p:extLst>
      <p:ext uri="{BB962C8B-B14F-4D97-AF65-F5344CB8AC3E}">
        <p14:creationId xmlns:p14="http://schemas.microsoft.com/office/powerpoint/2010/main" val="900330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ide Page">
    <p:spTree>
      <p:nvGrpSpPr>
        <p:cNvPr id="1" name=""/>
        <p:cNvGrpSpPr/>
        <p:nvPr/>
      </p:nvGrpSpPr>
      <p:grpSpPr>
        <a:xfrm>
          <a:off x="0" y="0"/>
          <a:ext cx="0" cy="0"/>
          <a:chOff x="0" y="0"/>
          <a:chExt cx="0" cy="0"/>
        </a:xfrm>
      </p:grpSpPr>
      <p:sp>
        <p:nvSpPr>
          <p:cNvPr id="5" name="Title 1"/>
          <p:cNvSpPr txBox="1">
            <a:spLocks/>
          </p:cNvSpPr>
          <p:nvPr userDrawn="1"/>
        </p:nvSpPr>
        <p:spPr>
          <a:xfrm>
            <a:off x="0" y="2620966"/>
            <a:ext cx="12192000" cy="1189037"/>
          </a:xfrm>
          <a:prstGeom prst="rect">
            <a:avLst/>
          </a:prstGeom>
        </p:spPr>
        <p:txBody>
          <a:bodyPr lIns="270000" rIns="270000"/>
          <a:lstStyle>
            <a:lvl1pPr marL="0" indent="0" algn="l">
              <a:defRPr sz="2500" b="1" i="0">
                <a:solidFill>
                  <a:srgbClr val="00969C"/>
                </a:solidFill>
                <a:latin typeface="Arial Bold"/>
                <a:cs typeface="Arial Bold"/>
              </a:defRPr>
            </a:lvl1pPr>
          </a:lstStyle>
          <a:p>
            <a:pPr defTabSz="342900">
              <a:spcBef>
                <a:spcPct val="0"/>
              </a:spcBef>
              <a:defRPr/>
            </a:pPr>
            <a:endParaRPr lang="en-US" sz="1875" dirty="0">
              <a:ea typeface="ＭＳ Ｐゴシック" pitchFamily="34" charset="-128"/>
            </a:endParaRPr>
          </a:p>
        </p:txBody>
      </p:sp>
      <p:sp>
        <p:nvSpPr>
          <p:cNvPr id="2" name="Title 1"/>
          <p:cNvSpPr>
            <a:spLocks noGrp="1"/>
          </p:cNvSpPr>
          <p:nvPr>
            <p:ph type="title"/>
          </p:nvPr>
        </p:nvSpPr>
        <p:spPr>
          <a:xfrm>
            <a:off x="0" y="2020650"/>
            <a:ext cx="12192000" cy="600563"/>
          </a:xfrm>
          <a:prstGeom prst="rect">
            <a:avLst/>
          </a:prstGeom>
        </p:spPr>
        <p:txBody>
          <a:bodyPr lIns="360000" rIns="360000"/>
          <a:lstStyle>
            <a:lvl1pPr marL="0" indent="0" algn="l">
              <a:defRPr sz="1875" b="1" i="0">
                <a:solidFill>
                  <a:srgbClr val="00969C"/>
                </a:solidFill>
                <a:latin typeface="Arial Bold"/>
                <a:cs typeface="Arial Bold"/>
              </a:defRPr>
            </a:lvl1pPr>
          </a:lstStyle>
          <a:p>
            <a:r>
              <a:rPr lang="en-GB" dirty="0"/>
              <a:t>Click to edit Master title style</a:t>
            </a:r>
            <a:endParaRPr lang="en-US" dirty="0"/>
          </a:p>
        </p:txBody>
      </p:sp>
      <p:sp>
        <p:nvSpPr>
          <p:cNvPr id="8" name="Content Placeholder 7"/>
          <p:cNvSpPr>
            <a:spLocks noGrp="1"/>
          </p:cNvSpPr>
          <p:nvPr>
            <p:ph sz="quarter" idx="13"/>
          </p:nvPr>
        </p:nvSpPr>
        <p:spPr>
          <a:xfrm>
            <a:off x="0" y="3284336"/>
            <a:ext cx="12192000" cy="2852941"/>
          </a:xfrm>
          <a:prstGeom prst="rect">
            <a:avLst/>
          </a:prstGeom>
        </p:spPr>
        <p:txBody>
          <a:bodyPr lIns="360000"/>
          <a:lstStyle>
            <a:lvl1pPr>
              <a:buClr>
                <a:srgbClr val="008790"/>
              </a:buClr>
              <a:defRPr sz="1575">
                <a:latin typeface="Arial"/>
                <a:cs typeface="Arial"/>
              </a:defRPr>
            </a:lvl1pPr>
            <a:lvl2pPr>
              <a:buClr>
                <a:srgbClr val="008790"/>
              </a:buClr>
              <a:defRPr sz="1350">
                <a:latin typeface="Arial"/>
                <a:cs typeface="Arial"/>
              </a:defRPr>
            </a:lvl2pPr>
            <a:lvl3pPr>
              <a:buClr>
                <a:srgbClr val="008790"/>
              </a:buClr>
              <a:defRPr sz="1350">
                <a:latin typeface="Arial"/>
                <a:cs typeface="Arial"/>
              </a:defRPr>
            </a:lvl3pPr>
            <a:lvl4pPr>
              <a:buClr>
                <a:srgbClr val="008790"/>
              </a:buClr>
              <a:defRPr sz="1350">
                <a:latin typeface="Arial"/>
                <a:cs typeface="Arial"/>
              </a:defRPr>
            </a:lvl4pPr>
            <a:lvl5pPr>
              <a:buClr>
                <a:srgbClr val="008790"/>
              </a:buClr>
              <a:defRPr sz="1350">
                <a:latin typeface="Arial"/>
                <a:cs typeface="Aria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7"/>
          <p:cNvSpPr>
            <a:spLocks noGrp="1"/>
          </p:cNvSpPr>
          <p:nvPr>
            <p:ph sz="quarter" idx="14"/>
          </p:nvPr>
        </p:nvSpPr>
        <p:spPr>
          <a:xfrm>
            <a:off x="0" y="2621213"/>
            <a:ext cx="12192000" cy="663123"/>
          </a:xfrm>
          <a:prstGeom prst="rect">
            <a:avLst/>
          </a:prstGeom>
        </p:spPr>
        <p:txBody>
          <a:bodyPr lIns="360000"/>
          <a:lstStyle>
            <a:lvl1pPr>
              <a:buClr>
                <a:srgbClr val="008790"/>
              </a:buClr>
              <a:buNone/>
              <a:defRPr sz="1575">
                <a:latin typeface="Arial"/>
                <a:cs typeface="Arial"/>
              </a:defRPr>
            </a:lvl1pPr>
            <a:lvl2pPr>
              <a:buClr>
                <a:srgbClr val="008790"/>
              </a:buClr>
              <a:defRPr sz="1500">
                <a:latin typeface="Arial"/>
                <a:cs typeface="Arial"/>
              </a:defRPr>
            </a:lvl2pPr>
            <a:lvl3pPr>
              <a:buClr>
                <a:srgbClr val="008790"/>
              </a:buClr>
              <a:defRPr sz="1500">
                <a:latin typeface="Arial"/>
                <a:cs typeface="Arial"/>
              </a:defRPr>
            </a:lvl3pPr>
            <a:lvl4pPr>
              <a:buClr>
                <a:srgbClr val="008790"/>
              </a:buClr>
              <a:defRPr sz="1500">
                <a:latin typeface="Arial"/>
                <a:cs typeface="Arial"/>
              </a:defRPr>
            </a:lvl4pPr>
            <a:lvl5pPr>
              <a:buClr>
                <a:srgbClr val="008790"/>
              </a:buClr>
              <a:defRPr sz="1500">
                <a:latin typeface="Arial"/>
                <a:cs typeface="Arial"/>
              </a:defRPr>
            </a:lvl5pPr>
          </a:lstStyle>
          <a:p>
            <a:pPr lvl="0"/>
            <a:r>
              <a:rPr lang="en-GB" dirty="0"/>
              <a:t>Click to edit Master text styles</a:t>
            </a:r>
          </a:p>
        </p:txBody>
      </p:sp>
    </p:spTree>
    <p:extLst>
      <p:ext uri="{BB962C8B-B14F-4D97-AF65-F5344CB8AC3E}">
        <p14:creationId xmlns:p14="http://schemas.microsoft.com/office/powerpoint/2010/main" val="3146810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916116"/>
            <a:ext cx="10972800" cy="555625"/>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1276448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5222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914400" y="1981200"/>
            <a:ext cx="10363200" cy="4114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xfrm>
            <a:off x="914400" y="6248400"/>
            <a:ext cx="2540000" cy="457200"/>
          </a:xfrm>
          <a:prstGeom prst="rect">
            <a:avLst/>
          </a:prstGeom>
        </p:spPr>
        <p:txBody>
          <a:bodyPr/>
          <a:lstStyle>
            <a:lvl1pPr>
              <a:defRPr>
                <a:cs typeface="+mn-cs"/>
              </a:defRPr>
            </a:lvl1pPr>
          </a:lstStyle>
          <a:p>
            <a:pPr>
              <a:defRPr/>
            </a:pPr>
            <a:endParaRPr lang="en-US"/>
          </a:p>
        </p:txBody>
      </p:sp>
      <p:sp>
        <p:nvSpPr>
          <p:cNvPr id="5" name="Rectangle 5"/>
          <p:cNvSpPr>
            <a:spLocks noGrp="1" noChangeArrowheads="1"/>
          </p:cNvSpPr>
          <p:nvPr>
            <p:ph type="ftr" sz="quarter" idx="11"/>
          </p:nvPr>
        </p:nvSpPr>
        <p:spPr>
          <a:xfrm>
            <a:off x="4165600" y="6248400"/>
            <a:ext cx="3860800" cy="457200"/>
          </a:xfrm>
          <a:prstGeom prst="rect">
            <a:avLst/>
          </a:prstGeom>
        </p:spPr>
        <p:txBody>
          <a:bodyPr/>
          <a:lstStyle>
            <a:lvl1pPr>
              <a:defRPr>
                <a:cs typeface="+mn-cs"/>
              </a:defRPr>
            </a:lvl1pPr>
          </a:lstStyle>
          <a:p>
            <a:pPr>
              <a:defRPr/>
            </a:pPr>
            <a:endParaRPr lang="en-US"/>
          </a:p>
        </p:txBody>
      </p:sp>
      <p:sp>
        <p:nvSpPr>
          <p:cNvPr id="6" name="Rectangle 6"/>
          <p:cNvSpPr>
            <a:spLocks noGrp="1" noChangeArrowheads="1"/>
          </p:cNvSpPr>
          <p:nvPr>
            <p:ph type="sldNum" sz="quarter" idx="12"/>
          </p:nvPr>
        </p:nvSpPr>
        <p:spPr>
          <a:xfrm>
            <a:off x="8737600" y="6248400"/>
            <a:ext cx="2540000" cy="457200"/>
          </a:xfrm>
          <a:prstGeom prst="rect">
            <a:avLst/>
          </a:prstGeom>
        </p:spPr>
        <p:txBody>
          <a:bodyPr/>
          <a:lstStyle>
            <a:lvl1pPr>
              <a:defRPr>
                <a:cs typeface="+mn-cs"/>
              </a:defRPr>
            </a:lvl1pPr>
          </a:lstStyle>
          <a:p>
            <a:pPr>
              <a:defRPr/>
            </a:pPr>
            <a:fld id="{47F4E2A7-C0EF-4C56-AA8D-753F08111163}" type="slidenum">
              <a:rPr lang="en-US"/>
              <a:pPr>
                <a:defRPr/>
              </a:pPr>
              <a:t>‹#›</a:t>
            </a:fld>
            <a:endParaRPr lang="en-US"/>
          </a:p>
        </p:txBody>
      </p:sp>
    </p:spTree>
    <p:extLst>
      <p:ext uri="{BB962C8B-B14F-4D97-AF65-F5344CB8AC3E}">
        <p14:creationId xmlns:p14="http://schemas.microsoft.com/office/powerpoint/2010/main" val="3136576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48961" y="2295907"/>
            <a:ext cx="10153155" cy="763217"/>
          </a:xfrm>
        </p:spPr>
        <p:txBody>
          <a:bodyPr>
            <a:normAutofit/>
          </a:bodyPr>
          <a:lstStyle>
            <a:lvl1pPr algn="l">
              <a:defRPr sz="2100" b="1" i="0" baseline="0">
                <a:solidFill>
                  <a:srgbClr val="272727"/>
                </a:solidFill>
                <a:latin typeface="Arial"/>
              </a:defRPr>
            </a:lvl1pPr>
          </a:lstStyle>
          <a:p>
            <a:r>
              <a:rPr lang="en-US"/>
              <a:t>Click to edit Master title style</a:t>
            </a:r>
            <a:endParaRPr lang="en-US" dirty="0"/>
          </a:p>
        </p:txBody>
      </p:sp>
    </p:spTree>
    <p:extLst>
      <p:ext uri="{BB962C8B-B14F-4D97-AF65-F5344CB8AC3E}">
        <p14:creationId xmlns:p14="http://schemas.microsoft.com/office/powerpoint/2010/main" val="29974386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1916116"/>
            <a:ext cx="10972800" cy="55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2657475"/>
            <a:ext cx="10972800" cy="346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GB" altLang="en-US"/>
          </a:p>
        </p:txBody>
      </p:sp>
      <p:sp>
        <p:nvSpPr>
          <p:cNvPr id="4" name="Date Placeholder 3"/>
          <p:cNvSpPr>
            <a:spLocks noGrp="1"/>
          </p:cNvSpPr>
          <p:nvPr>
            <p:ph type="dt" sz="half" idx="2"/>
          </p:nvPr>
        </p:nvSpPr>
        <p:spPr>
          <a:xfrm>
            <a:off x="609600" y="6356353"/>
            <a:ext cx="2844800" cy="365125"/>
          </a:xfrm>
          <a:prstGeom prst="rect">
            <a:avLst/>
          </a:prstGeom>
        </p:spPr>
        <p:txBody>
          <a:bodyPr vert="horz" wrap="square" lIns="0" tIns="0" rIns="0" bIns="0" numCol="1" anchor="ctr" anchorCtr="0" compatLnSpc="1">
            <a:prstTxWarp prst="textNoShape">
              <a:avLst/>
            </a:prstTxWarp>
          </a:bodyPr>
          <a:lstStyle>
            <a:lvl1pPr>
              <a:defRPr sz="750">
                <a:solidFill>
                  <a:srgbClr val="898989"/>
                </a:solidFill>
                <a:latin typeface="Arial" charset="0"/>
                <a:cs typeface="Arial" charset="0"/>
              </a:defRPr>
            </a:lvl1pPr>
          </a:lstStyle>
          <a:p>
            <a:pPr defTabSz="342900" fontAlgn="base">
              <a:spcBef>
                <a:spcPct val="0"/>
              </a:spcBef>
              <a:spcAft>
                <a:spcPct val="0"/>
              </a:spcAft>
              <a:defRPr/>
            </a:pPr>
            <a:fld id="{D2B0B2B3-8EF8-4366-917E-E27EE0BC32C1}" type="datetime1">
              <a:rPr lang="en-US" smtClean="0">
                <a:ea typeface="ＭＳ Ｐゴシック" pitchFamily="34" charset="-128"/>
              </a:rPr>
              <a:pPr defTabSz="342900" fontAlgn="base">
                <a:spcBef>
                  <a:spcPct val="0"/>
                </a:spcBef>
                <a:spcAft>
                  <a:spcPct val="0"/>
                </a:spcAft>
                <a:defRPr/>
              </a:pPr>
              <a:t>1/29/2021</a:t>
            </a:fld>
            <a:endParaRPr lang="en-US">
              <a:ea typeface="ＭＳ Ｐゴシック" pitchFamily="34" charset="-128"/>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750">
                <a:solidFill>
                  <a:schemeClr val="tx1">
                    <a:tint val="75000"/>
                  </a:schemeClr>
                </a:solidFill>
                <a:latin typeface="Arial"/>
                <a:ea typeface="+mn-ea"/>
                <a:cs typeface="Arial"/>
              </a:defRPr>
            </a:lvl1pPr>
          </a:lstStyle>
          <a:p>
            <a:pPr defTabSz="3429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0" tIns="0" rIns="0" bIns="0" numCol="1" anchor="ctr" anchorCtr="0" compatLnSpc="1">
            <a:prstTxWarp prst="textNoShape">
              <a:avLst/>
            </a:prstTxWarp>
          </a:bodyPr>
          <a:lstStyle>
            <a:lvl1pPr algn="r">
              <a:defRPr sz="750">
                <a:solidFill>
                  <a:srgbClr val="898989"/>
                </a:solidFill>
                <a:latin typeface="Arial" charset="0"/>
                <a:cs typeface="Arial" charset="0"/>
              </a:defRPr>
            </a:lvl1pPr>
          </a:lstStyle>
          <a:p>
            <a:pPr defTabSz="342900" fontAlgn="base">
              <a:spcBef>
                <a:spcPct val="0"/>
              </a:spcBef>
              <a:spcAft>
                <a:spcPct val="0"/>
              </a:spcAft>
              <a:defRPr/>
            </a:pPr>
            <a:fld id="{C0872E47-7A57-42DE-B0F4-5031D3BD74DD}" type="slidenum">
              <a:rPr lang="en-US" smtClean="0">
                <a:ea typeface="ＭＳ Ｐゴシック" pitchFamily="34" charset="-128"/>
              </a:rPr>
              <a:pPr defTabSz="342900" fontAlgn="base">
                <a:spcBef>
                  <a:spcPct val="0"/>
                </a:spcBef>
                <a:spcAft>
                  <a:spcPct val="0"/>
                </a:spcAft>
                <a:defRPr/>
              </a:pPr>
              <a:t>‹#›</a:t>
            </a:fld>
            <a:endParaRPr lang="en-US">
              <a:ea typeface="ＭＳ Ｐゴシック" pitchFamily="34" charset="-128"/>
            </a:endParaRPr>
          </a:p>
        </p:txBody>
      </p:sp>
      <p:pic>
        <p:nvPicPr>
          <p:cNvPr id="1031" name="Picture 8" descr="C482 ISA PowerPoint v2.pdf"/>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50091706"/>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342900" rtl="0" eaLnBrk="1" fontAlgn="base" hangingPunct="1">
        <a:spcBef>
          <a:spcPct val="0"/>
        </a:spcBef>
        <a:spcAft>
          <a:spcPct val="0"/>
        </a:spcAft>
        <a:defRPr sz="2100" kern="1200">
          <a:solidFill>
            <a:schemeClr val="tx1"/>
          </a:solidFill>
          <a:latin typeface="Arial"/>
          <a:ea typeface="ＭＳ Ｐゴシック" charset="0"/>
          <a:cs typeface="ＭＳ Ｐゴシック" charset="0"/>
        </a:defRPr>
      </a:lvl1pPr>
      <a:lvl2pPr algn="l" defTabSz="342900" rtl="0" eaLnBrk="1" fontAlgn="base" hangingPunct="1">
        <a:spcBef>
          <a:spcPct val="0"/>
        </a:spcBef>
        <a:spcAft>
          <a:spcPct val="0"/>
        </a:spcAft>
        <a:defRPr sz="2100">
          <a:solidFill>
            <a:schemeClr val="tx1"/>
          </a:solidFill>
          <a:latin typeface="Arial" charset="0"/>
          <a:ea typeface="ＭＳ Ｐゴシック" charset="0"/>
          <a:cs typeface="ＭＳ Ｐゴシック" charset="0"/>
        </a:defRPr>
      </a:lvl2pPr>
      <a:lvl3pPr algn="l" defTabSz="342900" rtl="0" eaLnBrk="1" fontAlgn="base" hangingPunct="1">
        <a:spcBef>
          <a:spcPct val="0"/>
        </a:spcBef>
        <a:spcAft>
          <a:spcPct val="0"/>
        </a:spcAft>
        <a:defRPr sz="2100">
          <a:solidFill>
            <a:schemeClr val="tx1"/>
          </a:solidFill>
          <a:latin typeface="Arial" charset="0"/>
          <a:ea typeface="ＭＳ Ｐゴシック" charset="0"/>
          <a:cs typeface="ＭＳ Ｐゴシック" charset="0"/>
        </a:defRPr>
      </a:lvl3pPr>
      <a:lvl4pPr algn="l" defTabSz="342900" rtl="0" eaLnBrk="1" fontAlgn="base" hangingPunct="1">
        <a:spcBef>
          <a:spcPct val="0"/>
        </a:spcBef>
        <a:spcAft>
          <a:spcPct val="0"/>
        </a:spcAft>
        <a:defRPr sz="2100">
          <a:solidFill>
            <a:schemeClr val="tx1"/>
          </a:solidFill>
          <a:latin typeface="Arial" charset="0"/>
          <a:ea typeface="ＭＳ Ｐゴシック" charset="0"/>
          <a:cs typeface="ＭＳ Ｐゴシック" charset="0"/>
        </a:defRPr>
      </a:lvl4pPr>
      <a:lvl5pPr algn="l" defTabSz="342900" rtl="0" eaLnBrk="1" fontAlgn="base" hangingPunct="1">
        <a:spcBef>
          <a:spcPct val="0"/>
        </a:spcBef>
        <a:spcAft>
          <a:spcPct val="0"/>
        </a:spcAft>
        <a:defRPr sz="2100">
          <a:solidFill>
            <a:schemeClr val="tx1"/>
          </a:solidFill>
          <a:latin typeface="Arial" charset="0"/>
          <a:ea typeface="ＭＳ Ｐゴシック" charset="0"/>
          <a:cs typeface="ＭＳ Ｐゴシック" charset="0"/>
        </a:defRPr>
      </a:lvl5pPr>
      <a:lvl6pPr marL="342900" algn="l" defTabSz="342900" rtl="0" eaLnBrk="1" fontAlgn="base" hangingPunct="1">
        <a:spcBef>
          <a:spcPct val="0"/>
        </a:spcBef>
        <a:spcAft>
          <a:spcPct val="0"/>
        </a:spcAft>
        <a:defRPr sz="2100">
          <a:solidFill>
            <a:schemeClr val="tx1"/>
          </a:solidFill>
          <a:latin typeface="Arial" charset="0"/>
          <a:ea typeface="ＭＳ Ｐゴシック" charset="0"/>
          <a:cs typeface="ＭＳ Ｐゴシック" charset="0"/>
        </a:defRPr>
      </a:lvl6pPr>
      <a:lvl7pPr marL="685800" algn="l" defTabSz="342900" rtl="0" eaLnBrk="1" fontAlgn="base" hangingPunct="1">
        <a:spcBef>
          <a:spcPct val="0"/>
        </a:spcBef>
        <a:spcAft>
          <a:spcPct val="0"/>
        </a:spcAft>
        <a:defRPr sz="2100">
          <a:solidFill>
            <a:schemeClr val="tx1"/>
          </a:solidFill>
          <a:latin typeface="Arial" charset="0"/>
          <a:ea typeface="ＭＳ Ｐゴシック" charset="0"/>
          <a:cs typeface="ＭＳ Ｐゴシック" charset="0"/>
        </a:defRPr>
      </a:lvl7pPr>
      <a:lvl8pPr marL="1028700" algn="l" defTabSz="342900" rtl="0" eaLnBrk="1" fontAlgn="base" hangingPunct="1">
        <a:spcBef>
          <a:spcPct val="0"/>
        </a:spcBef>
        <a:spcAft>
          <a:spcPct val="0"/>
        </a:spcAft>
        <a:defRPr sz="2100">
          <a:solidFill>
            <a:schemeClr val="tx1"/>
          </a:solidFill>
          <a:latin typeface="Arial" charset="0"/>
          <a:ea typeface="ＭＳ Ｐゴシック" charset="0"/>
          <a:cs typeface="ＭＳ Ｐゴシック" charset="0"/>
        </a:defRPr>
      </a:lvl8pPr>
      <a:lvl9pPr marL="1371600" algn="l" defTabSz="342900" rtl="0" eaLnBrk="1" fontAlgn="base" hangingPunct="1">
        <a:spcBef>
          <a:spcPct val="0"/>
        </a:spcBef>
        <a:spcAft>
          <a:spcPct val="0"/>
        </a:spcAft>
        <a:defRPr sz="2100">
          <a:solidFill>
            <a:schemeClr val="tx1"/>
          </a:solidFill>
          <a:latin typeface="Arial" charset="0"/>
          <a:ea typeface="ＭＳ Ｐゴシック" charset="0"/>
          <a:cs typeface="ＭＳ Ｐゴシック" charset="0"/>
        </a:defRPr>
      </a:lvl9pPr>
    </p:titleStyle>
    <p:bodyStyle>
      <a:lvl1pPr marL="257175" indent="-257175" algn="l" defTabSz="342900" rtl="0" eaLnBrk="1" fontAlgn="base" hangingPunct="1">
        <a:spcBef>
          <a:spcPct val="20000"/>
        </a:spcBef>
        <a:spcAft>
          <a:spcPct val="0"/>
        </a:spcAft>
        <a:buFont typeface="Arial" charset="0"/>
        <a:buChar char="•"/>
        <a:defRPr sz="1500" kern="1200">
          <a:solidFill>
            <a:schemeClr val="tx1"/>
          </a:solidFill>
          <a:latin typeface="Arial"/>
          <a:ea typeface="ＭＳ Ｐゴシック" charset="0"/>
          <a:cs typeface="Arial"/>
        </a:defRPr>
      </a:lvl1pPr>
      <a:lvl2pPr marL="557213" indent="-214313" algn="l" defTabSz="342900" rtl="0" eaLnBrk="1" fontAlgn="base" hangingPunct="1">
        <a:spcBef>
          <a:spcPct val="20000"/>
        </a:spcBef>
        <a:spcAft>
          <a:spcPct val="0"/>
        </a:spcAft>
        <a:buFont typeface="Arial" charset="0"/>
        <a:buChar char="–"/>
        <a:defRPr sz="2100" kern="1200">
          <a:solidFill>
            <a:schemeClr val="tx1"/>
          </a:solidFill>
          <a:latin typeface="Arial"/>
          <a:ea typeface="ＭＳ Ｐゴシック" charset="0"/>
          <a:cs typeface="Arial"/>
        </a:defRPr>
      </a:lvl2pPr>
      <a:lvl3pPr marL="857250" indent="-171450" algn="l" defTabSz="342900" rtl="0" eaLnBrk="1" fontAlgn="base" hangingPunct="1">
        <a:spcBef>
          <a:spcPct val="20000"/>
        </a:spcBef>
        <a:spcAft>
          <a:spcPct val="0"/>
        </a:spcAft>
        <a:buFont typeface="Arial" charset="0"/>
        <a:buChar char="•"/>
        <a:defRPr sz="1800" kern="1200">
          <a:solidFill>
            <a:schemeClr val="tx1"/>
          </a:solidFill>
          <a:latin typeface="Arial"/>
          <a:ea typeface="ＭＳ Ｐゴシック" charset="0"/>
          <a:cs typeface="Arial"/>
        </a:defRPr>
      </a:lvl3pPr>
      <a:lvl4pPr marL="1200150" indent="-171450" algn="l" defTabSz="342900" rtl="0" eaLnBrk="1" fontAlgn="base" hangingPunct="1">
        <a:spcBef>
          <a:spcPct val="20000"/>
        </a:spcBef>
        <a:spcAft>
          <a:spcPct val="0"/>
        </a:spcAft>
        <a:buFont typeface="Arial" charset="0"/>
        <a:buChar char="–"/>
        <a:defRPr sz="1050" kern="1200">
          <a:solidFill>
            <a:schemeClr val="tx1"/>
          </a:solidFill>
          <a:latin typeface="Arial"/>
          <a:ea typeface="ＭＳ Ｐゴシック" charset="0"/>
          <a:cs typeface="Arial"/>
        </a:defRPr>
      </a:lvl4pPr>
      <a:lvl5pPr marL="1543050" indent="-171450" algn="l" defTabSz="342900" rtl="0" eaLnBrk="1" fontAlgn="base" hangingPunct="1">
        <a:spcBef>
          <a:spcPct val="20000"/>
        </a:spcBef>
        <a:spcAft>
          <a:spcPct val="0"/>
        </a:spcAft>
        <a:buFont typeface="Arial" charset="0"/>
        <a:buChar char="»"/>
        <a:defRPr sz="1050" kern="1200">
          <a:solidFill>
            <a:schemeClr val="tx1"/>
          </a:solidFill>
          <a:latin typeface="Arial"/>
          <a:ea typeface="ＭＳ Ｐゴシック" charset="0"/>
          <a:cs typeface="Arial"/>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3" descr="C482 ISA PowerPoint v2.pdf"/>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9432708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7" r:id="rId4"/>
    <p:sldLayoutId id="2147483668" r:id="rId5"/>
  </p:sldLayoutIdLst>
  <p:txStyles>
    <p:titleStyle>
      <a:lvl1pPr algn="ctr" defTabSz="342900" rtl="0" eaLnBrk="0" fontAlgn="base" hangingPunct="0">
        <a:spcBef>
          <a:spcPct val="0"/>
        </a:spcBef>
        <a:spcAft>
          <a:spcPct val="0"/>
        </a:spcAft>
        <a:defRPr sz="3300" kern="1200">
          <a:solidFill>
            <a:schemeClr val="tx1"/>
          </a:solidFill>
          <a:latin typeface="+mj-lt"/>
          <a:ea typeface="ＭＳ Ｐゴシック" charset="-128"/>
          <a:cs typeface="ＭＳ Ｐゴシック" charset="-128"/>
        </a:defRPr>
      </a:lvl1pPr>
      <a:lvl2pPr algn="ctr" defTabSz="342900" rtl="0" eaLnBrk="0" fontAlgn="base" hangingPunct="0">
        <a:spcBef>
          <a:spcPct val="0"/>
        </a:spcBef>
        <a:spcAft>
          <a:spcPct val="0"/>
        </a:spcAft>
        <a:defRPr sz="3300">
          <a:solidFill>
            <a:schemeClr val="tx1"/>
          </a:solidFill>
          <a:latin typeface="Calibri" charset="0"/>
          <a:ea typeface="ＭＳ Ｐゴシック" charset="-128"/>
          <a:cs typeface="ＭＳ Ｐゴシック" charset="-128"/>
        </a:defRPr>
      </a:lvl2pPr>
      <a:lvl3pPr algn="ctr" defTabSz="342900" rtl="0" eaLnBrk="0" fontAlgn="base" hangingPunct="0">
        <a:spcBef>
          <a:spcPct val="0"/>
        </a:spcBef>
        <a:spcAft>
          <a:spcPct val="0"/>
        </a:spcAft>
        <a:defRPr sz="3300">
          <a:solidFill>
            <a:schemeClr val="tx1"/>
          </a:solidFill>
          <a:latin typeface="Calibri" charset="0"/>
          <a:ea typeface="ＭＳ Ｐゴシック" charset="-128"/>
          <a:cs typeface="ＭＳ Ｐゴシック" charset="-128"/>
        </a:defRPr>
      </a:lvl3pPr>
      <a:lvl4pPr algn="ctr" defTabSz="342900" rtl="0" eaLnBrk="0" fontAlgn="base" hangingPunct="0">
        <a:spcBef>
          <a:spcPct val="0"/>
        </a:spcBef>
        <a:spcAft>
          <a:spcPct val="0"/>
        </a:spcAft>
        <a:defRPr sz="3300">
          <a:solidFill>
            <a:schemeClr val="tx1"/>
          </a:solidFill>
          <a:latin typeface="Calibri" charset="0"/>
          <a:ea typeface="ＭＳ Ｐゴシック" charset="-128"/>
          <a:cs typeface="ＭＳ Ｐゴシック" charset="-128"/>
        </a:defRPr>
      </a:lvl4pPr>
      <a:lvl5pPr algn="ctr" defTabSz="342900" rtl="0" eaLnBrk="0" fontAlgn="base" hangingPunct="0">
        <a:spcBef>
          <a:spcPct val="0"/>
        </a:spcBef>
        <a:spcAft>
          <a:spcPct val="0"/>
        </a:spcAft>
        <a:defRPr sz="3300">
          <a:solidFill>
            <a:schemeClr val="tx1"/>
          </a:solidFill>
          <a:latin typeface="Calibri" charset="0"/>
          <a:ea typeface="ＭＳ Ｐゴシック" charset="-128"/>
          <a:cs typeface="ＭＳ Ｐゴシック" charset="-128"/>
        </a:defRPr>
      </a:lvl5pPr>
      <a:lvl6pPr marL="342900" algn="ctr" defTabSz="342900" rtl="0" fontAlgn="base">
        <a:spcBef>
          <a:spcPct val="0"/>
        </a:spcBef>
        <a:spcAft>
          <a:spcPct val="0"/>
        </a:spcAft>
        <a:defRPr sz="3300">
          <a:solidFill>
            <a:schemeClr val="tx1"/>
          </a:solidFill>
          <a:latin typeface="Calibri" charset="0"/>
          <a:ea typeface="ＭＳ Ｐゴシック" charset="-128"/>
          <a:cs typeface="ＭＳ Ｐゴシック" charset="-128"/>
        </a:defRPr>
      </a:lvl6pPr>
      <a:lvl7pPr marL="685800" algn="ctr" defTabSz="342900" rtl="0" fontAlgn="base">
        <a:spcBef>
          <a:spcPct val="0"/>
        </a:spcBef>
        <a:spcAft>
          <a:spcPct val="0"/>
        </a:spcAft>
        <a:defRPr sz="3300">
          <a:solidFill>
            <a:schemeClr val="tx1"/>
          </a:solidFill>
          <a:latin typeface="Calibri" charset="0"/>
          <a:ea typeface="ＭＳ Ｐゴシック" charset="-128"/>
          <a:cs typeface="ＭＳ Ｐゴシック" charset="-128"/>
        </a:defRPr>
      </a:lvl7pPr>
      <a:lvl8pPr marL="1028700" algn="ctr" defTabSz="342900" rtl="0" fontAlgn="base">
        <a:spcBef>
          <a:spcPct val="0"/>
        </a:spcBef>
        <a:spcAft>
          <a:spcPct val="0"/>
        </a:spcAft>
        <a:defRPr sz="3300">
          <a:solidFill>
            <a:schemeClr val="tx1"/>
          </a:solidFill>
          <a:latin typeface="Calibri" charset="0"/>
          <a:ea typeface="ＭＳ Ｐゴシック" charset="-128"/>
          <a:cs typeface="ＭＳ Ｐゴシック" charset="-128"/>
        </a:defRPr>
      </a:lvl8pPr>
      <a:lvl9pPr marL="1371600" algn="ctr" defTabSz="342900" rtl="0" fontAlgn="base">
        <a:spcBef>
          <a:spcPct val="0"/>
        </a:spcBef>
        <a:spcAft>
          <a:spcPct val="0"/>
        </a:spcAft>
        <a:defRPr sz="3300">
          <a:solidFill>
            <a:schemeClr val="tx1"/>
          </a:solidFill>
          <a:latin typeface="Calibri" charset="0"/>
          <a:ea typeface="ＭＳ Ｐゴシック" charset="-128"/>
          <a:cs typeface="ＭＳ Ｐゴシック" charset="-128"/>
        </a:defRPr>
      </a:lvl9pPr>
    </p:titleStyle>
    <p:bodyStyle>
      <a:lvl1pPr marL="257175" indent="-257175" algn="l" defTabSz="342900"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ＭＳ Ｐゴシック" charset="-128"/>
        </a:defRPr>
      </a:lvl1pPr>
      <a:lvl2pPr marL="557213" indent="-214313" algn="l" defTabSz="342900" rtl="0" eaLnBrk="0" fontAlgn="base" hangingPunct="0">
        <a:spcBef>
          <a:spcPct val="20000"/>
        </a:spcBef>
        <a:spcAft>
          <a:spcPct val="0"/>
        </a:spcAft>
        <a:buFont typeface="Arial" charset="0"/>
        <a:buChar char="–"/>
        <a:defRPr sz="2100" kern="1200">
          <a:solidFill>
            <a:schemeClr val="tx1"/>
          </a:solidFill>
          <a:latin typeface="+mn-lt"/>
          <a:ea typeface="ＭＳ Ｐゴシック" charset="-128"/>
          <a:cs typeface="+mn-cs"/>
        </a:defRPr>
      </a:lvl2pPr>
      <a:lvl3pPr marL="857250" indent="-171450" algn="l" defTabSz="342900" rtl="0" eaLnBrk="0" fontAlgn="base" hangingPunct="0">
        <a:spcBef>
          <a:spcPct val="20000"/>
        </a:spcBef>
        <a:spcAft>
          <a:spcPct val="0"/>
        </a:spcAft>
        <a:buFont typeface="Arial" charset="0"/>
        <a:buChar char="•"/>
        <a:defRPr sz="1800" kern="1200">
          <a:solidFill>
            <a:schemeClr val="tx1"/>
          </a:solidFill>
          <a:latin typeface="+mn-lt"/>
          <a:ea typeface="ＭＳ Ｐゴシック" charset="-128"/>
          <a:cs typeface="+mn-cs"/>
        </a:defRPr>
      </a:lvl3pPr>
      <a:lvl4pPr marL="1200150" indent="-171450" algn="l" defTabSz="342900" rtl="0" eaLnBrk="0" fontAlgn="base" hangingPunct="0">
        <a:spcBef>
          <a:spcPct val="20000"/>
        </a:spcBef>
        <a:spcAft>
          <a:spcPct val="0"/>
        </a:spcAft>
        <a:buFont typeface="Arial" charset="0"/>
        <a:buChar char="–"/>
        <a:defRPr sz="1500" kern="1200">
          <a:solidFill>
            <a:schemeClr val="tx1"/>
          </a:solidFill>
          <a:latin typeface="+mn-lt"/>
          <a:ea typeface="ＭＳ Ｐゴシック" charset="-128"/>
          <a:cs typeface="+mn-cs"/>
        </a:defRPr>
      </a:lvl4pPr>
      <a:lvl5pPr marL="1543050" indent="-171450" algn="l" defTabSz="342900" rtl="0" eaLnBrk="0" fontAlgn="base" hangingPunct="0">
        <a:spcBef>
          <a:spcPct val="20000"/>
        </a:spcBef>
        <a:spcAft>
          <a:spcPct val="0"/>
        </a:spcAft>
        <a:buFont typeface="Arial" charset="0"/>
        <a:buChar char="»"/>
        <a:defRPr sz="1500" kern="1200">
          <a:solidFill>
            <a:schemeClr val="tx1"/>
          </a:solidFill>
          <a:latin typeface="+mn-lt"/>
          <a:ea typeface="ＭＳ Ｐゴシック" charset="-128"/>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4.xml"/><Relationship Id="rId5" Type="http://schemas.openxmlformats.org/officeDocument/2006/relationships/hyperlink" Target="https://www.un.org/sustainabledevelopment/sustainable-development-goals/" TargetMode="External"/><Relationship Id="rId4" Type="http://schemas.openxmlformats.org/officeDocument/2006/relationships/hyperlink" Target="https://www.youtube.com/watch?v=pgNLonYOc9s"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www.britishcouncil.org.np/"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hyperlink" Target="https://www.britishcouncil.org.np/programmes/education/connecting-classrooms/international-school-award" TargetMode="Externa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hyperlink" Target="https://www.youtube.com/watch?v=Q7dpcxAaf4w&amp;t=3s" TargetMode="Externa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3" Type="http://schemas.openxmlformats.org/officeDocument/2006/relationships/hyperlink" Target="mailto:connecting.classrooms@britishcouncil.org.np"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609C6-03CD-4C38-8640-43A0993D763B}"/>
              </a:ext>
            </a:extLst>
          </p:cNvPr>
          <p:cNvSpPr>
            <a:spLocks noGrp="1"/>
          </p:cNvSpPr>
          <p:nvPr>
            <p:ph type="ctrTitle"/>
          </p:nvPr>
        </p:nvSpPr>
        <p:spPr/>
        <p:txBody>
          <a:bodyPr/>
          <a:lstStyle/>
          <a:p>
            <a:r>
              <a:rPr lang="en-US" dirty="0"/>
              <a:t>Online Orientation</a:t>
            </a:r>
            <a:endParaRPr lang="en-GB" dirty="0"/>
          </a:p>
        </p:txBody>
      </p:sp>
      <p:sp>
        <p:nvSpPr>
          <p:cNvPr id="3" name="Title 1">
            <a:extLst>
              <a:ext uri="{FF2B5EF4-FFF2-40B4-BE49-F238E27FC236}">
                <a16:creationId xmlns:a16="http://schemas.microsoft.com/office/drawing/2014/main" id="{65B46D4E-D9C8-437E-98F3-59E59AD041A7}"/>
              </a:ext>
            </a:extLst>
          </p:cNvPr>
          <p:cNvSpPr txBox="1">
            <a:spLocks/>
          </p:cNvSpPr>
          <p:nvPr/>
        </p:nvSpPr>
        <p:spPr bwMode="auto">
          <a:xfrm>
            <a:off x="676900" y="5085184"/>
            <a:ext cx="10153155" cy="763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a:bodyPr>
          <a:lstStyle>
            <a:lvl1pPr algn="l" defTabSz="342900" rtl="0" eaLnBrk="1" fontAlgn="base" hangingPunct="1">
              <a:spcBef>
                <a:spcPct val="0"/>
              </a:spcBef>
              <a:spcAft>
                <a:spcPct val="0"/>
              </a:spcAft>
              <a:defRPr sz="2100" b="1" i="0" kern="1200" baseline="0">
                <a:solidFill>
                  <a:srgbClr val="272727"/>
                </a:solidFill>
                <a:latin typeface="Arial"/>
                <a:ea typeface="ＭＳ Ｐゴシック" charset="0"/>
                <a:cs typeface="ＭＳ Ｐゴシック" charset="0"/>
              </a:defRPr>
            </a:lvl1pPr>
            <a:lvl2pPr algn="l" defTabSz="342900" rtl="0" eaLnBrk="1" fontAlgn="base" hangingPunct="1">
              <a:spcBef>
                <a:spcPct val="0"/>
              </a:spcBef>
              <a:spcAft>
                <a:spcPct val="0"/>
              </a:spcAft>
              <a:defRPr sz="2100">
                <a:solidFill>
                  <a:schemeClr val="tx1"/>
                </a:solidFill>
                <a:latin typeface="Arial" charset="0"/>
                <a:ea typeface="ＭＳ Ｐゴシック" charset="0"/>
                <a:cs typeface="ＭＳ Ｐゴシック" charset="0"/>
              </a:defRPr>
            </a:lvl2pPr>
            <a:lvl3pPr algn="l" defTabSz="342900" rtl="0" eaLnBrk="1" fontAlgn="base" hangingPunct="1">
              <a:spcBef>
                <a:spcPct val="0"/>
              </a:spcBef>
              <a:spcAft>
                <a:spcPct val="0"/>
              </a:spcAft>
              <a:defRPr sz="2100">
                <a:solidFill>
                  <a:schemeClr val="tx1"/>
                </a:solidFill>
                <a:latin typeface="Arial" charset="0"/>
                <a:ea typeface="ＭＳ Ｐゴシック" charset="0"/>
                <a:cs typeface="ＭＳ Ｐゴシック" charset="0"/>
              </a:defRPr>
            </a:lvl3pPr>
            <a:lvl4pPr algn="l" defTabSz="342900" rtl="0" eaLnBrk="1" fontAlgn="base" hangingPunct="1">
              <a:spcBef>
                <a:spcPct val="0"/>
              </a:spcBef>
              <a:spcAft>
                <a:spcPct val="0"/>
              </a:spcAft>
              <a:defRPr sz="2100">
                <a:solidFill>
                  <a:schemeClr val="tx1"/>
                </a:solidFill>
                <a:latin typeface="Arial" charset="0"/>
                <a:ea typeface="ＭＳ Ｐゴシック" charset="0"/>
                <a:cs typeface="ＭＳ Ｐゴシック" charset="0"/>
              </a:defRPr>
            </a:lvl4pPr>
            <a:lvl5pPr algn="l" defTabSz="342900" rtl="0" eaLnBrk="1" fontAlgn="base" hangingPunct="1">
              <a:spcBef>
                <a:spcPct val="0"/>
              </a:spcBef>
              <a:spcAft>
                <a:spcPct val="0"/>
              </a:spcAft>
              <a:defRPr sz="2100">
                <a:solidFill>
                  <a:schemeClr val="tx1"/>
                </a:solidFill>
                <a:latin typeface="Arial" charset="0"/>
                <a:ea typeface="ＭＳ Ｐゴシック" charset="0"/>
                <a:cs typeface="ＭＳ Ｐゴシック" charset="0"/>
              </a:defRPr>
            </a:lvl5pPr>
            <a:lvl6pPr marL="342900" algn="l" defTabSz="342900" rtl="0" eaLnBrk="1" fontAlgn="base" hangingPunct="1">
              <a:spcBef>
                <a:spcPct val="0"/>
              </a:spcBef>
              <a:spcAft>
                <a:spcPct val="0"/>
              </a:spcAft>
              <a:defRPr sz="2100">
                <a:solidFill>
                  <a:schemeClr val="tx1"/>
                </a:solidFill>
                <a:latin typeface="Arial" charset="0"/>
                <a:ea typeface="ＭＳ Ｐゴシック" charset="0"/>
                <a:cs typeface="ＭＳ Ｐゴシック" charset="0"/>
              </a:defRPr>
            </a:lvl6pPr>
            <a:lvl7pPr marL="685800" algn="l" defTabSz="342900" rtl="0" eaLnBrk="1" fontAlgn="base" hangingPunct="1">
              <a:spcBef>
                <a:spcPct val="0"/>
              </a:spcBef>
              <a:spcAft>
                <a:spcPct val="0"/>
              </a:spcAft>
              <a:defRPr sz="2100">
                <a:solidFill>
                  <a:schemeClr val="tx1"/>
                </a:solidFill>
                <a:latin typeface="Arial" charset="0"/>
                <a:ea typeface="ＭＳ Ｐゴシック" charset="0"/>
                <a:cs typeface="ＭＳ Ｐゴシック" charset="0"/>
              </a:defRPr>
            </a:lvl7pPr>
            <a:lvl8pPr marL="1028700" algn="l" defTabSz="342900" rtl="0" eaLnBrk="1" fontAlgn="base" hangingPunct="1">
              <a:spcBef>
                <a:spcPct val="0"/>
              </a:spcBef>
              <a:spcAft>
                <a:spcPct val="0"/>
              </a:spcAft>
              <a:defRPr sz="2100">
                <a:solidFill>
                  <a:schemeClr val="tx1"/>
                </a:solidFill>
                <a:latin typeface="Arial" charset="0"/>
                <a:ea typeface="ＭＳ Ｐゴシック" charset="0"/>
                <a:cs typeface="ＭＳ Ｐゴシック" charset="0"/>
              </a:defRPr>
            </a:lvl8pPr>
            <a:lvl9pPr marL="1371600" algn="l" defTabSz="342900" rtl="0" eaLnBrk="1" fontAlgn="base" hangingPunct="1">
              <a:spcBef>
                <a:spcPct val="0"/>
              </a:spcBef>
              <a:spcAft>
                <a:spcPct val="0"/>
              </a:spcAft>
              <a:defRPr sz="2100">
                <a:solidFill>
                  <a:schemeClr val="tx1"/>
                </a:solidFill>
                <a:latin typeface="Arial" charset="0"/>
                <a:ea typeface="ＭＳ Ｐゴシック" charset="0"/>
                <a:cs typeface="ＭＳ Ｐゴシック" charset="0"/>
              </a:defRPr>
            </a:lvl9pPr>
          </a:lstStyle>
          <a:p>
            <a:endParaRPr lang="en-GB" dirty="0"/>
          </a:p>
        </p:txBody>
      </p:sp>
    </p:spTree>
    <p:extLst>
      <p:ext uri="{BB962C8B-B14F-4D97-AF65-F5344CB8AC3E}">
        <p14:creationId xmlns:p14="http://schemas.microsoft.com/office/powerpoint/2010/main" val="3595988283"/>
      </p:ext>
    </p:extLst>
  </p:cSld>
  <p:clrMapOvr>
    <a:masterClrMapping/>
  </p:clrMapOvr>
  <mc:AlternateContent xmlns:mc="http://schemas.openxmlformats.org/markup-compatibility/2006" xmlns:p14="http://schemas.microsoft.com/office/powerpoint/2010/main">
    <mc:Choice Requires="p14">
      <p:transition spd="slow" p14:dur="2000" advTm="20330"/>
    </mc:Choice>
    <mc:Fallback xmlns="">
      <p:transition spd="slow" advTm="2033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4D2E0-5627-44CB-9449-F35673CAA745}"/>
              </a:ext>
            </a:extLst>
          </p:cNvPr>
          <p:cNvSpPr>
            <a:spLocks noGrp="1"/>
          </p:cNvSpPr>
          <p:nvPr>
            <p:ph type="title"/>
          </p:nvPr>
        </p:nvSpPr>
        <p:spPr/>
        <p:txBody>
          <a:bodyPr/>
          <a:lstStyle/>
          <a:p>
            <a:r>
              <a:rPr lang="en-US" dirty="0"/>
              <a:t>Questions/Break</a:t>
            </a:r>
            <a:endParaRPr lang="en-GB" dirty="0"/>
          </a:p>
        </p:txBody>
      </p:sp>
    </p:spTree>
    <p:extLst>
      <p:ext uri="{BB962C8B-B14F-4D97-AF65-F5344CB8AC3E}">
        <p14:creationId xmlns:p14="http://schemas.microsoft.com/office/powerpoint/2010/main" val="1898186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6" descr="Across your curriculu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7608" y="1730524"/>
            <a:ext cx="6858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95482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FB5E47C-27B6-4F01-9B0F-BEDE32140BC4}"/>
              </a:ext>
            </a:extLst>
          </p:cNvPr>
          <p:cNvSpPr/>
          <p:nvPr/>
        </p:nvSpPr>
        <p:spPr>
          <a:xfrm>
            <a:off x="4367000" y="2967335"/>
            <a:ext cx="3457999" cy="923330"/>
          </a:xfrm>
          <a:prstGeom prst="rect">
            <a:avLst/>
          </a:prstGeom>
          <a:noFill/>
        </p:spPr>
        <p:txBody>
          <a:bodyPr wrap="none" lIns="91440" tIns="45720" rIns="91440" bIns="45720">
            <a:spAutoFit/>
          </a:bodyPr>
          <a:lstStyle/>
          <a:p>
            <a:pPr algn="ctr"/>
            <a:r>
              <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Action Plan</a:t>
            </a:r>
            <a:endParaRPr lang="en-GB"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2398194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6A4C3-A759-482C-A5AB-3463FBB7E93E}"/>
              </a:ext>
            </a:extLst>
          </p:cNvPr>
          <p:cNvSpPr>
            <a:spLocks noGrp="1"/>
          </p:cNvSpPr>
          <p:nvPr>
            <p:ph type="title"/>
          </p:nvPr>
        </p:nvSpPr>
        <p:spPr>
          <a:xfrm>
            <a:off x="839416" y="2186862"/>
            <a:ext cx="8171234" cy="486054"/>
          </a:xfrm>
        </p:spPr>
        <p:txBody>
          <a:bodyPr/>
          <a:lstStyle/>
          <a:p>
            <a:pPr algn="l"/>
            <a:r>
              <a:rPr lang="en-US" altLang="en-US" sz="2700" dirty="0">
                <a:solidFill>
                  <a:srgbClr val="00969C"/>
                </a:solidFill>
                <a:ea typeface="ＭＳ Ｐゴシック" pitchFamily="34" charset="-128"/>
                <a:cs typeface="Arial" charset="0"/>
              </a:rPr>
              <a:t>Why is the Action Plan important?</a:t>
            </a:r>
            <a:endParaRPr lang="en-GB" sz="2700" dirty="0"/>
          </a:p>
        </p:txBody>
      </p:sp>
      <p:sp>
        <p:nvSpPr>
          <p:cNvPr id="3" name="Content Placeholder 2">
            <a:extLst>
              <a:ext uri="{FF2B5EF4-FFF2-40B4-BE49-F238E27FC236}">
                <a16:creationId xmlns:a16="http://schemas.microsoft.com/office/drawing/2014/main" id="{87B36857-799C-40B0-9CAD-3740F6447F0A}"/>
              </a:ext>
            </a:extLst>
          </p:cNvPr>
          <p:cNvSpPr>
            <a:spLocks noGrp="1"/>
          </p:cNvSpPr>
          <p:nvPr>
            <p:ph idx="1"/>
          </p:nvPr>
        </p:nvSpPr>
        <p:spPr>
          <a:xfrm>
            <a:off x="551231" y="3076948"/>
            <a:ext cx="8446031" cy="2216274"/>
          </a:xfrm>
        </p:spPr>
        <p:txBody>
          <a:bodyPr/>
          <a:lstStyle/>
          <a:p>
            <a:pPr>
              <a:spcBef>
                <a:spcPct val="0"/>
              </a:spcBef>
              <a:tabLst>
                <a:tab pos="0" algn="l"/>
                <a:tab pos="869156" algn="l"/>
                <a:tab pos="1006079" algn="l"/>
              </a:tabLst>
            </a:pPr>
            <a:r>
              <a:rPr lang="en-US" altLang="en-US" sz="1800" dirty="0"/>
              <a:t>It’s the blueprint of the ISA activity to be carried out by the school during the year</a:t>
            </a:r>
          </a:p>
          <a:p>
            <a:pPr marL="273844" indent="-204788">
              <a:spcBef>
                <a:spcPct val="0"/>
              </a:spcBef>
              <a:tabLst>
                <a:tab pos="0" algn="l"/>
                <a:tab pos="869156" algn="l"/>
                <a:tab pos="1006079" algn="l"/>
              </a:tabLst>
            </a:pPr>
            <a:r>
              <a:rPr lang="en-US" altLang="en-US" sz="1800" dirty="0"/>
              <a:t>Once approved by the Assessment Panel, it has to be adhered to</a:t>
            </a:r>
          </a:p>
          <a:p>
            <a:pPr marL="273844" indent="-204788">
              <a:spcBef>
                <a:spcPct val="0"/>
              </a:spcBef>
              <a:tabLst>
                <a:tab pos="0" algn="l"/>
                <a:tab pos="869156" algn="l"/>
                <a:tab pos="1006079" algn="l"/>
              </a:tabLst>
            </a:pPr>
            <a:r>
              <a:rPr lang="en-US" altLang="en-US" sz="1800" dirty="0"/>
              <a:t>The final dossier is assessed against the approved Action Plan</a:t>
            </a:r>
          </a:p>
          <a:p>
            <a:endParaRPr lang="en-GB" dirty="0"/>
          </a:p>
        </p:txBody>
      </p:sp>
    </p:spTree>
    <p:extLst>
      <p:ext uri="{BB962C8B-B14F-4D97-AF65-F5344CB8AC3E}">
        <p14:creationId xmlns:p14="http://schemas.microsoft.com/office/powerpoint/2010/main" val="207955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bwMode="auto">
          <a:xfrm>
            <a:off x="623392" y="2121636"/>
            <a:ext cx="8567203" cy="43204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n-US" altLang="en-US" sz="2400" dirty="0">
                <a:solidFill>
                  <a:srgbClr val="00969C"/>
                </a:solidFill>
                <a:ea typeface="ＭＳ Ｐゴシック" pitchFamily="34" charset="-128"/>
                <a:cs typeface="Arial" charset="0"/>
              </a:rPr>
              <a:t>What is an Action Plan?</a:t>
            </a:r>
            <a:endParaRPr lang="en-GB" altLang="en-US" sz="2400" dirty="0">
              <a:solidFill>
                <a:srgbClr val="00969C"/>
              </a:solidFill>
              <a:cs typeface="Arial" panose="020B0604020202020204" pitchFamily="34" charset="0"/>
            </a:endParaRPr>
          </a:p>
        </p:txBody>
      </p:sp>
      <p:sp>
        <p:nvSpPr>
          <p:cNvPr id="44035" name="Rectangle 3"/>
          <p:cNvSpPr>
            <a:spLocks noGrp="1" noChangeArrowheads="1"/>
          </p:cNvSpPr>
          <p:nvPr>
            <p:ph type="body" idx="4294967295"/>
          </p:nvPr>
        </p:nvSpPr>
        <p:spPr bwMode="auto">
          <a:xfrm>
            <a:off x="415862" y="2996952"/>
            <a:ext cx="8774733" cy="300379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450"/>
              </a:spcBef>
              <a:spcAft>
                <a:spcPts val="450"/>
              </a:spcAft>
              <a:tabLst>
                <a:tab pos="0" algn="l"/>
                <a:tab pos="869156" algn="l"/>
                <a:tab pos="1006079" algn="l"/>
              </a:tabLst>
            </a:pPr>
            <a:r>
              <a:rPr lang="en-US" altLang="en-US" sz="2100" dirty="0">
                <a:latin typeface="+mj-lt"/>
              </a:rPr>
              <a:t>Portfolio of 7 mandatory and </a:t>
            </a:r>
            <a:r>
              <a:rPr lang="en-US" altLang="en-US" sz="2100" dirty="0" err="1">
                <a:latin typeface="+mj-lt"/>
              </a:rPr>
              <a:t>upto</a:t>
            </a:r>
            <a:r>
              <a:rPr lang="en-US" altLang="en-US" sz="2100" dirty="0">
                <a:latin typeface="+mj-lt"/>
              </a:rPr>
              <a:t> 1 supplementary project. </a:t>
            </a:r>
          </a:p>
          <a:p>
            <a:pPr>
              <a:spcBef>
                <a:spcPts val="450"/>
              </a:spcBef>
              <a:spcAft>
                <a:spcPts val="450"/>
              </a:spcAft>
              <a:tabLst>
                <a:tab pos="0" algn="l"/>
                <a:tab pos="869156" algn="l"/>
                <a:tab pos="1006079" algn="l"/>
              </a:tabLst>
            </a:pPr>
            <a:r>
              <a:rPr lang="en-US" altLang="en-US" sz="2100" dirty="0">
                <a:latin typeface="+mj-lt"/>
              </a:rPr>
              <a:t>3 collaborative projects with international partners.</a:t>
            </a:r>
          </a:p>
          <a:p>
            <a:pPr>
              <a:spcBef>
                <a:spcPts val="450"/>
              </a:spcBef>
              <a:spcAft>
                <a:spcPts val="450"/>
              </a:spcAft>
              <a:tabLst>
                <a:tab pos="0" algn="l"/>
                <a:tab pos="869156" algn="l"/>
                <a:tab pos="1006079" algn="l"/>
              </a:tabLst>
            </a:pPr>
            <a:r>
              <a:rPr lang="en-US" altLang="en-US" sz="2100" dirty="0">
                <a:latin typeface="+mj-lt"/>
              </a:rPr>
              <a:t>One 20% local curriculum project, 2 in-school projects, 1 public-private partnership project.</a:t>
            </a:r>
          </a:p>
          <a:p>
            <a:pPr>
              <a:spcBef>
                <a:spcPts val="450"/>
              </a:spcBef>
              <a:spcAft>
                <a:spcPts val="450"/>
              </a:spcAft>
              <a:tabLst>
                <a:tab pos="0" algn="l"/>
                <a:tab pos="869156" algn="l"/>
                <a:tab pos="1006079" algn="l"/>
              </a:tabLst>
            </a:pPr>
            <a:r>
              <a:rPr lang="en-US" altLang="en-US" sz="2100" dirty="0">
                <a:latin typeface="+mj-lt"/>
              </a:rPr>
              <a:t>All projects need to have an international dimension</a:t>
            </a:r>
          </a:p>
          <a:p>
            <a:pPr>
              <a:spcBef>
                <a:spcPts val="450"/>
              </a:spcBef>
              <a:spcAft>
                <a:spcPts val="450"/>
              </a:spcAft>
              <a:tabLst>
                <a:tab pos="0" algn="l"/>
                <a:tab pos="869156" algn="l"/>
                <a:tab pos="1006079" algn="l"/>
              </a:tabLst>
            </a:pPr>
            <a:r>
              <a:rPr lang="en-US" sz="2100" dirty="0"/>
              <a:t>At least one project needs to have an activity on language learning</a:t>
            </a:r>
            <a:endParaRPr lang="en-US" altLang="en-US" sz="2100" dirty="0">
              <a:latin typeface="+mj-lt"/>
            </a:endParaRPr>
          </a:p>
          <a:p>
            <a:pPr marL="0" indent="0">
              <a:spcBef>
                <a:spcPct val="0"/>
              </a:spcBef>
              <a:buNone/>
              <a:tabLst>
                <a:tab pos="0" algn="l"/>
                <a:tab pos="869156" algn="l"/>
                <a:tab pos="1006079" algn="l"/>
              </a:tabLst>
            </a:pPr>
            <a:endParaRPr lang="en-US" altLang="en-US" dirty="0">
              <a:latin typeface="+mj-lt"/>
            </a:endParaRPr>
          </a:p>
          <a:p>
            <a:pPr eaLnBrk="1" hangingPunct="1">
              <a:lnSpc>
                <a:spcPct val="200000"/>
              </a:lnSpc>
              <a:spcBef>
                <a:spcPct val="0"/>
              </a:spcBef>
              <a:buNone/>
            </a:pPr>
            <a:endParaRPr lang="en-US" altLang="en-US" sz="1800" dirty="0">
              <a:latin typeface="Arial" charset="0"/>
              <a:ea typeface="ＭＳ Ｐゴシック" pitchFamily="34" charset="-128"/>
              <a:cs typeface="Arial" charset="0"/>
            </a:endParaRPr>
          </a:p>
          <a:p>
            <a:pPr marL="0" indent="0" eaLnBrk="1" hangingPunct="1">
              <a:lnSpc>
                <a:spcPct val="170000"/>
              </a:lnSpc>
              <a:spcBef>
                <a:spcPct val="0"/>
              </a:spcBef>
              <a:buNone/>
            </a:pPr>
            <a:endParaRPr lang="en-US" altLang="en-US" sz="1800" dirty="0">
              <a:latin typeface="Arial" panose="020B0604020202020204" pitchFamily="34" charset="0"/>
              <a:cs typeface="Arial" panose="020B0604020202020204" pitchFamily="34" charset="0"/>
            </a:endParaRPr>
          </a:p>
        </p:txBody>
      </p:sp>
      <p:sp>
        <p:nvSpPr>
          <p:cNvPr id="44036" name="Rectangle 3"/>
          <p:cNvSpPr>
            <a:spLocks noChangeArrowheads="1"/>
          </p:cNvSpPr>
          <p:nvPr/>
        </p:nvSpPr>
        <p:spPr bwMode="auto">
          <a:xfrm>
            <a:off x="3009900" y="4074321"/>
            <a:ext cx="5898748" cy="1708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342900" eaLnBrk="1" fontAlgn="base" hangingPunct="1">
              <a:lnSpc>
                <a:spcPct val="170000"/>
              </a:lnSpc>
              <a:spcBef>
                <a:spcPct val="0"/>
              </a:spcBef>
              <a:spcAft>
                <a:spcPct val="0"/>
              </a:spcAft>
              <a:buFont typeface="Arial" panose="020B0604020202020204" pitchFamily="34" charset="0"/>
              <a:buChar char="•"/>
            </a:pPr>
            <a:endParaRPr lang="en-US" altLang="en-US" sz="15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06852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40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403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403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403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1825-B712-4775-827E-F2D07EFEA3DE}"/>
              </a:ext>
            </a:extLst>
          </p:cNvPr>
          <p:cNvSpPr>
            <a:spLocks noGrp="1"/>
          </p:cNvSpPr>
          <p:nvPr>
            <p:ph type="title"/>
          </p:nvPr>
        </p:nvSpPr>
        <p:spPr>
          <a:xfrm>
            <a:off x="983432" y="2155703"/>
            <a:ext cx="8182086" cy="416719"/>
          </a:xfrm>
        </p:spPr>
        <p:txBody>
          <a:bodyPr/>
          <a:lstStyle/>
          <a:p>
            <a:pPr algn="l"/>
            <a:r>
              <a:rPr lang="en-US" altLang="en-US" sz="2400" dirty="0">
                <a:solidFill>
                  <a:srgbClr val="00969C"/>
                </a:solidFill>
                <a:ea typeface="ＭＳ Ｐゴシック" pitchFamily="34" charset="-128"/>
                <a:cs typeface="Arial" charset="0"/>
              </a:rPr>
              <a:t>What is an Action Plan?</a:t>
            </a:r>
            <a:endParaRPr lang="en-GB" sz="2400" dirty="0"/>
          </a:p>
        </p:txBody>
      </p:sp>
      <p:sp>
        <p:nvSpPr>
          <p:cNvPr id="3" name="Rectangle 3">
            <a:extLst>
              <a:ext uri="{FF2B5EF4-FFF2-40B4-BE49-F238E27FC236}">
                <a16:creationId xmlns:a16="http://schemas.microsoft.com/office/drawing/2014/main" id="{A66A0AD8-77F3-4B21-85D9-5F2C11456A9E}"/>
              </a:ext>
            </a:extLst>
          </p:cNvPr>
          <p:cNvSpPr txBox="1">
            <a:spLocks noChangeArrowheads="1"/>
          </p:cNvSpPr>
          <p:nvPr/>
        </p:nvSpPr>
        <p:spPr bwMode="auto">
          <a:xfrm>
            <a:off x="689839" y="2783680"/>
            <a:ext cx="8499479" cy="300379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450"/>
              </a:spcBef>
              <a:spcAft>
                <a:spcPts val="450"/>
              </a:spcAft>
              <a:tabLst>
                <a:tab pos="0" algn="l"/>
                <a:tab pos="869156" algn="l"/>
                <a:tab pos="1006079" algn="l"/>
              </a:tabLst>
            </a:pPr>
            <a:r>
              <a:rPr lang="en-US" altLang="en-US" sz="1800" dirty="0">
                <a:latin typeface="+mj-lt"/>
              </a:rPr>
              <a:t>The Action Plan needs to cover at least 80% of the academic  year</a:t>
            </a:r>
          </a:p>
          <a:p>
            <a:pPr>
              <a:spcBef>
                <a:spcPts val="450"/>
              </a:spcBef>
              <a:spcAft>
                <a:spcPts val="450"/>
              </a:spcAft>
              <a:tabLst>
                <a:tab pos="0" algn="l"/>
                <a:tab pos="869156" algn="l"/>
                <a:tab pos="1006079" algn="l"/>
              </a:tabLst>
            </a:pPr>
            <a:r>
              <a:rPr lang="en-US" altLang="en-US" sz="1800" dirty="0">
                <a:latin typeface="+mj-lt"/>
              </a:rPr>
              <a:t>The Action Plan needs to involve at least 75% of the students.</a:t>
            </a:r>
          </a:p>
          <a:p>
            <a:pPr>
              <a:spcBef>
                <a:spcPts val="450"/>
              </a:spcBef>
              <a:spcAft>
                <a:spcPts val="450"/>
              </a:spcAft>
              <a:tabLst>
                <a:tab pos="0" algn="l"/>
                <a:tab pos="869156" algn="l"/>
                <a:tab pos="1006079" algn="l"/>
              </a:tabLst>
            </a:pPr>
            <a:r>
              <a:rPr lang="en-US" altLang="en-US" sz="1800" dirty="0"/>
              <a:t>Projects may involve students of a single grade or multi grades</a:t>
            </a:r>
          </a:p>
          <a:p>
            <a:pPr>
              <a:spcBef>
                <a:spcPts val="450"/>
              </a:spcBef>
              <a:spcAft>
                <a:spcPts val="450"/>
              </a:spcAft>
              <a:tabLst>
                <a:tab pos="0" algn="l"/>
                <a:tab pos="869156" algn="l"/>
                <a:tab pos="1006079" algn="l"/>
              </a:tabLst>
            </a:pPr>
            <a:r>
              <a:rPr lang="en-US" altLang="en-US" sz="1800" dirty="0"/>
              <a:t>Projects have to be based on the curriculum and may cover one subject or more than one</a:t>
            </a:r>
          </a:p>
          <a:p>
            <a:pPr>
              <a:spcBef>
                <a:spcPts val="450"/>
              </a:spcBef>
              <a:spcAft>
                <a:spcPts val="450"/>
              </a:spcAft>
              <a:tabLst>
                <a:tab pos="0" algn="l"/>
                <a:tab pos="869156" algn="l"/>
                <a:tab pos="1006079" algn="l"/>
              </a:tabLst>
            </a:pPr>
            <a:r>
              <a:rPr lang="en-GB" sz="1800" dirty="0"/>
              <a:t>Should incorporate at least an SDG (the UN’s sustainable development goal)</a:t>
            </a:r>
          </a:p>
          <a:p>
            <a:pPr>
              <a:spcBef>
                <a:spcPts val="450"/>
              </a:spcBef>
              <a:spcAft>
                <a:spcPts val="450"/>
              </a:spcAft>
              <a:tabLst>
                <a:tab pos="0" algn="l"/>
                <a:tab pos="869156" algn="l"/>
                <a:tab pos="1006079" algn="l"/>
              </a:tabLst>
            </a:pPr>
            <a:endParaRPr lang="en-US" altLang="en-US" sz="1800" dirty="0"/>
          </a:p>
          <a:p>
            <a:pPr>
              <a:spcBef>
                <a:spcPct val="0"/>
              </a:spcBef>
              <a:tabLst>
                <a:tab pos="0" algn="l"/>
                <a:tab pos="869156" algn="l"/>
                <a:tab pos="1006079" algn="l"/>
              </a:tabLst>
            </a:pPr>
            <a:endParaRPr lang="en-US" altLang="en-US" sz="1800" dirty="0">
              <a:latin typeface="+mj-lt"/>
            </a:endParaRPr>
          </a:p>
          <a:p>
            <a:pPr marL="0" indent="0">
              <a:spcBef>
                <a:spcPct val="0"/>
              </a:spcBef>
              <a:buNone/>
              <a:tabLst>
                <a:tab pos="0" algn="l"/>
                <a:tab pos="869156" algn="l"/>
                <a:tab pos="1006079" algn="l"/>
              </a:tabLst>
            </a:pPr>
            <a:endParaRPr lang="en-US" altLang="en-US" sz="1800" dirty="0">
              <a:latin typeface="+mj-lt"/>
            </a:endParaRPr>
          </a:p>
          <a:p>
            <a:pPr marL="0" indent="0">
              <a:spcBef>
                <a:spcPct val="0"/>
              </a:spcBef>
              <a:buNone/>
              <a:tabLst>
                <a:tab pos="0" algn="l"/>
                <a:tab pos="869156" algn="l"/>
                <a:tab pos="1006079" algn="l"/>
              </a:tabLst>
            </a:pPr>
            <a:endParaRPr lang="en-US" altLang="en-US" sz="2400" dirty="0">
              <a:latin typeface="+mj-lt"/>
            </a:endParaRPr>
          </a:p>
          <a:p>
            <a:pPr eaLnBrk="1" hangingPunct="1">
              <a:lnSpc>
                <a:spcPct val="200000"/>
              </a:lnSpc>
              <a:spcBef>
                <a:spcPct val="0"/>
              </a:spcBef>
              <a:buFont typeface="Arial" charset="0"/>
              <a:buNone/>
            </a:pPr>
            <a:endParaRPr lang="en-US" altLang="en-US" sz="1800" dirty="0">
              <a:latin typeface="Arial" charset="0"/>
              <a:ea typeface="ＭＳ Ｐゴシック" pitchFamily="34" charset="-128"/>
              <a:cs typeface="Arial" charset="0"/>
            </a:endParaRPr>
          </a:p>
          <a:p>
            <a:pPr marL="0" indent="0" eaLnBrk="1" hangingPunct="1">
              <a:lnSpc>
                <a:spcPct val="170000"/>
              </a:lnSpc>
              <a:spcBef>
                <a:spcPct val="0"/>
              </a:spcBef>
              <a:buNone/>
            </a:pPr>
            <a:endParaRPr lang="en-US" alt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3940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C389A-7B4C-431B-B2DD-6F0042666CAB}"/>
              </a:ext>
            </a:extLst>
          </p:cNvPr>
          <p:cNvSpPr>
            <a:spLocks noGrp="1"/>
          </p:cNvSpPr>
          <p:nvPr>
            <p:ph type="title"/>
          </p:nvPr>
        </p:nvSpPr>
        <p:spPr/>
        <p:txBody>
          <a:bodyPr/>
          <a:lstStyle/>
          <a:p>
            <a:r>
              <a:rPr lang="en-US" dirty="0"/>
              <a:t>Sample of a project</a:t>
            </a:r>
            <a:endParaRPr lang="en-GB" dirty="0"/>
          </a:p>
        </p:txBody>
      </p:sp>
    </p:spTree>
    <p:extLst>
      <p:ext uri="{BB962C8B-B14F-4D97-AF65-F5344CB8AC3E}">
        <p14:creationId xmlns:p14="http://schemas.microsoft.com/office/powerpoint/2010/main" val="6898157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493FC9E4-CE7A-417A-B154-12CD5E98C044}"/>
              </a:ext>
            </a:extLst>
          </p:cNvPr>
          <p:cNvSpPr txBox="1">
            <a:spLocks noChangeArrowheads="1"/>
          </p:cNvSpPr>
          <p:nvPr/>
        </p:nvSpPr>
        <p:spPr bwMode="auto">
          <a:xfrm>
            <a:off x="2963652" y="2240870"/>
            <a:ext cx="6264696" cy="55519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a:lstStyle>
          <a:p>
            <a:pPr algn="l"/>
            <a:r>
              <a:rPr lang="en-US" altLang="en-US" sz="2700" dirty="0">
                <a:solidFill>
                  <a:srgbClr val="00969C"/>
                </a:solidFill>
                <a:cs typeface="Arial" panose="020B0604020202020204" pitchFamily="34" charset="0"/>
              </a:rPr>
              <a:t>What is International Dimension?</a:t>
            </a:r>
            <a:endParaRPr lang="en-GB" altLang="en-US" sz="2700" dirty="0">
              <a:solidFill>
                <a:srgbClr val="00969C"/>
              </a:solidFill>
              <a:cs typeface="Arial" panose="020B0604020202020204" pitchFamily="34" charset="0"/>
            </a:endParaRPr>
          </a:p>
        </p:txBody>
      </p:sp>
      <p:sp>
        <p:nvSpPr>
          <p:cNvPr id="3" name="Rectangle 2">
            <a:extLst>
              <a:ext uri="{FF2B5EF4-FFF2-40B4-BE49-F238E27FC236}">
                <a16:creationId xmlns:a16="http://schemas.microsoft.com/office/drawing/2014/main" id="{60A4088C-53C8-412D-9C7E-3D741D970C27}"/>
              </a:ext>
            </a:extLst>
          </p:cNvPr>
          <p:cNvSpPr txBox="1">
            <a:spLocks noChangeArrowheads="1"/>
          </p:cNvSpPr>
          <p:nvPr/>
        </p:nvSpPr>
        <p:spPr bwMode="auto">
          <a:xfrm>
            <a:off x="2963652" y="2843023"/>
            <a:ext cx="6264696" cy="24378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a:lstStyle>
          <a:p>
            <a:pPr algn="l"/>
            <a:r>
              <a:rPr lang="en-US" sz="2700" dirty="0"/>
              <a:t>Giving our pupils knowledge about other countries and cultures </a:t>
            </a:r>
          </a:p>
          <a:p>
            <a:pPr algn="l"/>
            <a:endParaRPr lang="en-GB" altLang="en-US" sz="2700" dirty="0">
              <a:solidFill>
                <a:srgbClr val="00969C"/>
              </a:solidFill>
              <a:cs typeface="Arial" panose="020B0604020202020204" pitchFamily="34" charset="0"/>
            </a:endParaRPr>
          </a:p>
        </p:txBody>
      </p:sp>
    </p:spTree>
    <p:extLst>
      <p:ext uri="{BB962C8B-B14F-4D97-AF65-F5344CB8AC3E}">
        <p14:creationId xmlns:p14="http://schemas.microsoft.com/office/powerpoint/2010/main" val="41469674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r3a8snvjie-flywheel.netdna-ssl.com/wp-content/uploads/Business-Action-on-the-SDGs.png">
            <a:extLst>
              <a:ext uri="{FF2B5EF4-FFF2-40B4-BE49-F238E27FC236}">
                <a16:creationId xmlns:a16="http://schemas.microsoft.com/office/drawing/2014/main" id="{0030C1D9-AB50-47C3-A3AA-4FACE14DF77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67608" y="2708920"/>
            <a:ext cx="6172200" cy="314201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19D35A94-1700-4835-B9DE-CD81EE4EA2F0}"/>
              </a:ext>
            </a:extLst>
          </p:cNvPr>
          <p:cNvSpPr txBox="1">
            <a:spLocks noChangeArrowheads="1"/>
          </p:cNvSpPr>
          <p:nvPr/>
        </p:nvSpPr>
        <p:spPr bwMode="auto">
          <a:xfrm>
            <a:off x="2711624" y="1844824"/>
            <a:ext cx="6172200" cy="41723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a:lstStyle>
          <a:p>
            <a:pPr algn="l"/>
            <a:r>
              <a:rPr lang="en-US" altLang="en-US" sz="2700" dirty="0">
                <a:solidFill>
                  <a:srgbClr val="00969C"/>
                </a:solidFill>
                <a:cs typeface="Arial" panose="020B0604020202020204" pitchFamily="34" charset="0"/>
              </a:rPr>
              <a:t>UN’s Sustainable Goals</a:t>
            </a:r>
            <a:br>
              <a:rPr lang="en-US" altLang="en-US" sz="2700" dirty="0">
                <a:solidFill>
                  <a:srgbClr val="00969C"/>
                </a:solidFill>
                <a:cs typeface="Arial" panose="020B0604020202020204" pitchFamily="34" charset="0"/>
              </a:rPr>
            </a:br>
            <a:r>
              <a:rPr lang="en-US" altLang="en-US" sz="1200" dirty="0">
                <a:solidFill>
                  <a:srgbClr val="00969C"/>
                </a:solidFill>
                <a:cs typeface="Arial" panose="020B0604020202020204" pitchFamily="34" charset="0"/>
              </a:rPr>
              <a:t>For more Info : </a:t>
            </a:r>
            <a:r>
              <a:rPr lang="en-GB" sz="1500"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4"/>
              </a:rPr>
              <a:t>https://www.youtube.com/watch?v=pgNLonYOc9s</a:t>
            </a:r>
            <a:endParaRPr lang="en-GB" sz="1500" dirty="0"/>
          </a:p>
          <a:p>
            <a:pPr algn="l"/>
            <a:endParaRPr lang="en-GB" altLang="en-US" sz="2700" dirty="0">
              <a:solidFill>
                <a:srgbClr val="00969C"/>
              </a:solidFill>
              <a:cs typeface="Arial" panose="020B0604020202020204" pitchFamily="34" charset="0"/>
            </a:endParaRPr>
          </a:p>
        </p:txBody>
      </p:sp>
      <p:sp>
        <p:nvSpPr>
          <p:cNvPr id="4" name="TextBox 3">
            <a:extLst>
              <a:ext uri="{FF2B5EF4-FFF2-40B4-BE49-F238E27FC236}">
                <a16:creationId xmlns:a16="http://schemas.microsoft.com/office/drawing/2014/main" id="{7AEF3538-07A6-4A9D-BDB5-EB10E7DC3E64}"/>
              </a:ext>
            </a:extLst>
          </p:cNvPr>
          <p:cNvSpPr txBox="1"/>
          <p:nvPr/>
        </p:nvSpPr>
        <p:spPr>
          <a:xfrm>
            <a:off x="2711624" y="6034312"/>
            <a:ext cx="7818981" cy="369332"/>
          </a:xfrm>
          <a:prstGeom prst="rect">
            <a:avLst/>
          </a:prstGeom>
          <a:noFill/>
        </p:spPr>
        <p:txBody>
          <a:bodyPr wrap="square" rtlCol="0">
            <a:spAutoFit/>
          </a:bodyPr>
          <a:lstStyle/>
          <a:p>
            <a:r>
              <a:rPr lang="en-GB"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https://www.un.org/sustainabledevelopment/sustainable-development-goals/</a:t>
            </a:r>
            <a:endParaRPr lang="en-GB" dirty="0"/>
          </a:p>
        </p:txBody>
      </p:sp>
    </p:spTree>
    <p:extLst>
      <p:ext uri="{BB962C8B-B14F-4D97-AF65-F5344CB8AC3E}">
        <p14:creationId xmlns:p14="http://schemas.microsoft.com/office/powerpoint/2010/main" val="27115412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sosceles Triangle 3"/>
          <p:cNvSpPr/>
          <p:nvPr/>
        </p:nvSpPr>
        <p:spPr>
          <a:xfrm>
            <a:off x="4448938" y="3320988"/>
            <a:ext cx="2914650" cy="1657350"/>
          </a:xfrm>
          <a:prstGeom prst="triangle">
            <a:avLst>
              <a:gd name="adj" fmla="val 4927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Curriculum</a:t>
            </a:r>
          </a:p>
        </p:txBody>
      </p:sp>
      <p:sp>
        <p:nvSpPr>
          <p:cNvPr id="7" name="TextBox 6"/>
          <p:cNvSpPr txBox="1"/>
          <p:nvPr/>
        </p:nvSpPr>
        <p:spPr>
          <a:xfrm>
            <a:off x="4991863" y="2888940"/>
            <a:ext cx="1828800" cy="300082"/>
          </a:xfrm>
          <a:prstGeom prst="rect">
            <a:avLst/>
          </a:prstGeom>
          <a:noFill/>
        </p:spPr>
        <p:txBody>
          <a:bodyPr wrap="square" rtlCol="0">
            <a:spAutoFit/>
          </a:bodyPr>
          <a:lstStyle/>
          <a:p>
            <a:r>
              <a:rPr lang="en-US" sz="1350" dirty="0"/>
              <a:t>Learning Outcome</a:t>
            </a:r>
          </a:p>
        </p:txBody>
      </p:sp>
      <p:sp>
        <p:nvSpPr>
          <p:cNvPr id="8" name="TextBox 7"/>
          <p:cNvSpPr txBox="1"/>
          <p:nvPr/>
        </p:nvSpPr>
        <p:spPr>
          <a:xfrm>
            <a:off x="3134488" y="4839838"/>
            <a:ext cx="1314450" cy="300082"/>
          </a:xfrm>
          <a:prstGeom prst="rect">
            <a:avLst/>
          </a:prstGeom>
          <a:noFill/>
        </p:spPr>
        <p:txBody>
          <a:bodyPr wrap="square" rtlCol="0">
            <a:spAutoFit/>
          </a:bodyPr>
          <a:lstStyle/>
          <a:p>
            <a:r>
              <a:rPr lang="en-US" sz="1350" dirty="0"/>
              <a:t>Activity Stages</a:t>
            </a:r>
          </a:p>
        </p:txBody>
      </p:sp>
      <p:sp>
        <p:nvSpPr>
          <p:cNvPr id="9" name="TextBox 8"/>
          <p:cNvSpPr txBox="1"/>
          <p:nvPr/>
        </p:nvSpPr>
        <p:spPr>
          <a:xfrm>
            <a:off x="7363588" y="4839838"/>
            <a:ext cx="1828800" cy="300082"/>
          </a:xfrm>
          <a:prstGeom prst="rect">
            <a:avLst/>
          </a:prstGeom>
          <a:noFill/>
        </p:spPr>
        <p:txBody>
          <a:bodyPr wrap="square" rtlCol="0">
            <a:spAutoFit/>
          </a:bodyPr>
          <a:lstStyle/>
          <a:p>
            <a:r>
              <a:rPr lang="en-US" sz="1350" dirty="0"/>
              <a:t>Assessing Tools</a:t>
            </a:r>
          </a:p>
        </p:txBody>
      </p:sp>
      <p:sp>
        <p:nvSpPr>
          <p:cNvPr id="6" name="Title 1"/>
          <p:cNvSpPr>
            <a:spLocks noGrp="1"/>
          </p:cNvSpPr>
          <p:nvPr>
            <p:ph type="title"/>
          </p:nvPr>
        </p:nvSpPr>
        <p:spPr>
          <a:xfrm>
            <a:off x="3105913" y="2056154"/>
            <a:ext cx="5600700" cy="857250"/>
          </a:xfrm>
        </p:spPr>
        <p:txBody>
          <a:bodyPr/>
          <a:lstStyle/>
          <a:p>
            <a:r>
              <a:rPr lang="en-US" dirty="0"/>
              <a:t>Create a clear connection ……</a:t>
            </a:r>
          </a:p>
        </p:txBody>
      </p:sp>
      <p:pic>
        <p:nvPicPr>
          <p:cNvPr id="10" name="Content Placeholder 6" descr="learning-outcomes-diagram-640w.gif"/>
          <p:cNvPicPr>
            <a:picLocks noGrp="1" noChangeAspect="1"/>
          </p:cNvPicPr>
          <p:nvPr>
            <p:ph sz="quarter" idx="1"/>
          </p:nvPr>
        </p:nvPicPr>
        <p:blipFill>
          <a:blip r:embed="rId3"/>
          <a:stretch>
            <a:fillRect/>
          </a:stretch>
        </p:blipFill>
        <p:spPr>
          <a:xfrm>
            <a:off x="2855640" y="2132856"/>
            <a:ext cx="6497910" cy="3867894"/>
          </a:xfrm>
        </p:spPr>
      </p:pic>
    </p:spTree>
    <p:extLst>
      <p:ext uri="{BB962C8B-B14F-4D97-AF65-F5344CB8AC3E}">
        <p14:creationId xmlns:p14="http://schemas.microsoft.com/office/powerpoint/2010/main" val="3614931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90BDD-7A77-4827-9FF5-C66A8413F5F5}"/>
              </a:ext>
            </a:extLst>
          </p:cNvPr>
          <p:cNvSpPr>
            <a:spLocks noGrp="1"/>
          </p:cNvSpPr>
          <p:nvPr>
            <p:ph type="title"/>
          </p:nvPr>
        </p:nvSpPr>
        <p:spPr>
          <a:xfrm>
            <a:off x="609600" y="1916116"/>
            <a:ext cx="10526960" cy="504771"/>
          </a:xfrm>
        </p:spPr>
        <p:txBody>
          <a:bodyPr/>
          <a:lstStyle/>
          <a:p>
            <a:r>
              <a:rPr lang="en-US" dirty="0"/>
              <a:t>House Rules and Information</a:t>
            </a:r>
            <a:endParaRPr lang="en-GB" dirty="0"/>
          </a:p>
        </p:txBody>
      </p:sp>
      <p:sp>
        <p:nvSpPr>
          <p:cNvPr id="3" name="TextBox 2">
            <a:extLst>
              <a:ext uri="{FF2B5EF4-FFF2-40B4-BE49-F238E27FC236}">
                <a16:creationId xmlns:a16="http://schemas.microsoft.com/office/drawing/2014/main" id="{63E6D116-0EB2-4615-81A9-D435CC8B9C70}"/>
              </a:ext>
            </a:extLst>
          </p:cNvPr>
          <p:cNvSpPr txBox="1"/>
          <p:nvPr/>
        </p:nvSpPr>
        <p:spPr>
          <a:xfrm>
            <a:off x="983432" y="2564904"/>
            <a:ext cx="10441161" cy="2554545"/>
          </a:xfrm>
          <a:prstGeom prst="rect">
            <a:avLst/>
          </a:prstGeom>
          <a:noFill/>
        </p:spPr>
        <p:txBody>
          <a:bodyPr wrap="square" rtlCol="0">
            <a:spAutoFit/>
          </a:bodyPr>
          <a:lstStyle/>
          <a:p>
            <a:pPr marL="285750" indent="-285750">
              <a:buFont typeface="Arial" panose="020B0604020202020204" pitchFamily="34" charset="0"/>
              <a:buChar char="•"/>
            </a:pPr>
            <a:r>
              <a:rPr lang="en-US" sz="2000" dirty="0"/>
              <a:t>P</a:t>
            </a:r>
            <a:r>
              <a:rPr lang="en-GB" sz="2000" dirty="0"/>
              <a:t>lease mute yourselves.</a:t>
            </a:r>
          </a:p>
          <a:p>
            <a:pPr marL="285750" indent="-285750">
              <a:buFont typeface="Arial" panose="020B0604020202020204" pitchFamily="34" charset="0"/>
              <a:buChar char="•"/>
            </a:pPr>
            <a:r>
              <a:rPr lang="en-US" sz="2000" dirty="0"/>
              <a:t>Type any questions you have on the </a:t>
            </a:r>
            <a:r>
              <a:rPr lang="en-US" sz="2000" dirty="0" err="1"/>
              <a:t>chatbox</a:t>
            </a:r>
            <a:r>
              <a:rPr lang="en-GB" sz="2000" dirty="0"/>
              <a:t>. </a:t>
            </a:r>
          </a:p>
          <a:p>
            <a:pPr marL="285750" indent="-285750">
              <a:buFont typeface="Arial" panose="020B0604020202020204" pitchFamily="34" charset="0"/>
              <a:buChar char="•"/>
            </a:pPr>
            <a:r>
              <a:rPr lang="en-GB" sz="2000" dirty="0"/>
              <a:t>For registration purposes, kindly mention your correct details in the link as provided.</a:t>
            </a:r>
            <a:endParaRPr lang="en-GB" sz="2000" b="1" i="1" dirty="0"/>
          </a:p>
          <a:p>
            <a:pPr marL="285750" indent="-285750">
              <a:buFont typeface="Arial" panose="020B0604020202020204" pitchFamily="34" charset="0"/>
              <a:buChar char="•"/>
            </a:pPr>
            <a:r>
              <a:rPr lang="en-GB" sz="2000" dirty="0"/>
              <a:t>Kindly note that this session is </a:t>
            </a:r>
            <a:r>
              <a:rPr lang="en-GB" sz="2000" dirty="0">
                <a:solidFill>
                  <a:srgbClr val="FF0000"/>
                </a:solidFill>
              </a:rPr>
              <a:t>recorded</a:t>
            </a:r>
            <a:r>
              <a:rPr lang="en-GB" sz="2000" dirty="0"/>
              <a:t> and if you have any objections, please let us know. </a:t>
            </a:r>
          </a:p>
          <a:p>
            <a:pPr marL="285750" indent="-285750">
              <a:buFont typeface="Arial" panose="020B0604020202020204" pitchFamily="34" charset="0"/>
              <a:buChar char="•"/>
            </a:pPr>
            <a:r>
              <a:rPr lang="en-GB" sz="2000" dirty="0"/>
              <a:t>Please also note that we will be sharing the presentation to you later as well which will be for</a:t>
            </a:r>
          </a:p>
          <a:p>
            <a:r>
              <a:rPr lang="en-GB" sz="2000" dirty="0"/>
              <a:t>     your reference </a:t>
            </a:r>
          </a:p>
          <a:p>
            <a:pPr marL="285750" indent="-285750">
              <a:buFont typeface="Arial" panose="020B0604020202020204" pitchFamily="34" charset="0"/>
              <a:buChar char="•"/>
            </a:pPr>
            <a:r>
              <a:rPr lang="en-GB" sz="2000" dirty="0"/>
              <a:t>After this orientation, you will be assigned with a British Council School Ambassadors( BCSAs) to help with any queries you might have.</a:t>
            </a:r>
          </a:p>
        </p:txBody>
      </p:sp>
    </p:spTree>
    <p:extLst>
      <p:ext uri="{BB962C8B-B14F-4D97-AF65-F5344CB8AC3E}">
        <p14:creationId xmlns:p14="http://schemas.microsoft.com/office/powerpoint/2010/main" val="2915687064"/>
      </p:ext>
    </p:extLst>
  </p:cSld>
  <p:clrMapOvr>
    <a:masterClrMapping/>
  </p:clrMapOvr>
  <mc:AlternateContent xmlns:mc="http://schemas.openxmlformats.org/markup-compatibility/2006" xmlns:p14="http://schemas.microsoft.com/office/powerpoint/2010/main">
    <mc:Choice Requires="p14">
      <p:transition spd="slow" p14:dur="2000" advTm="70729"/>
    </mc:Choice>
    <mc:Fallback xmlns="">
      <p:transition spd="slow" advTm="7072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E8812E7-93EF-4C4B-89FA-B11ED7850A15}"/>
              </a:ext>
            </a:extLst>
          </p:cNvPr>
          <p:cNvSpPr txBox="1"/>
          <p:nvPr/>
        </p:nvSpPr>
        <p:spPr>
          <a:xfrm>
            <a:off x="3431704" y="2060848"/>
            <a:ext cx="6048672" cy="584775"/>
          </a:xfrm>
          <a:prstGeom prst="rect">
            <a:avLst/>
          </a:prstGeom>
          <a:noFill/>
        </p:spPr>
        <p:txBody>
          <a:bodyPr wrap="square" rtlCol="0">
            <a:spAutoFit/>
          </a:bodyPr>
          <a:lstStyle/>
          <a:p>
            <a:r>
              <a:rPr lang="en-US" sz="3200" dirty="0"/>
              <a:t>Designing an ISA project</a:t>
            </a:r>
            <a:endParaRPr lang="en-GB" sz="3200" dirty="0"/>
          </a:p>
        </p:txBody>
      </p:sp>
      <p:sp>
        <p:nvSpPr>
          <p:cNvPr id="3" name="TextBox 2">
            <a:extLst>
              <a:ext uri="{FF2B5EF4-FFF2-40B4-BE49-F238E27FC236}">
                <a16:creationId xmlns:a16="http://schemas.microsoft.com/office/drawing/2014/main" id="{428CDD93-5D55-444F-BBEE-CA7BA9E0A25C}"/>
              </a:ext>
            </a:extLst>
          </p:cNvPr>
          <p:cNvSpPr txBox="1"/>
          <p:nvPr/>
        </p:nvSpPr>
        <p:spPr>
          <a:xfrm>
            <a:off x="1271464" y="2780928"/>
            <a:ext cx="9505056" cy="4247317"/>
          </a:xfrm>
          <a:prstGeom prst="rect">
            <a:avLst/>
          </a:prstGeom>
          <a:noFill/>
        </p:spPr>
        <p:txBody>
          <a:bodyPr wrap="square" rtlCol="0">
            <a:spAutoFit/>
          </a:bodyPr>
          <a:lstStyle/>
          <a:p>
            <a:r>
              <a:rPr lang="en-US" dirty="0"/>
              <a:t>How to ensure we have effective project built</a:t>
            </a:r>
          </a:p>
          <a:p>
            <a:endParaRPr lang="en-US" dirty="0"/>
          </a:p>
          <a:p>
            <a:pPr marL="342900" indent="-342900">
              <a:buAutoNum type="arabicParenR"/>
            </a:pPr>
            <a:r>
              <a:rPr lang="en-GB" dirty="0"/>
              <a:t>Formation of the project requires the right team.</a:t>
            </a:r>
          </a:p>
          <a:p>
            <a:pPr marL="342900" indent="-342900">
              <a:buAutoNum type="arabicParenR"/>
            </a:pPr>
            <a:r>
              <a:rPr lang="en-GB" dirty="0"/>
              <a:t>ISA coordinator’s job is to bring relevant subject teachers together and plan the project along with the team. </a:t>
            </a:r>
          </a:p>
          <a:p>
            <a:pPr marL="342900" indent="-342900">
              <a:buAutoNum type="arabicParenR"/>
            </a:pPr>
            <a:r>
              <a:rPr lang="en-GB" dirty="0"/>
              <a:t>A good project is prepared by looking at the content of the curriculum of each subjects which are to be included and deriving relevant activities to meet the stated Learning Outcome of the curriculum.</a:t>
            </a:r>
          </a:p>
          <a:p>
            <a:pPr marL="342900" indent="-342900">
              <a:buAutoNum type="arabicParenR"/>
            </a:pPr>
            <a:r>
              <a:rPr lang="en-GB" dirty="0"/>
              <a:t>Considering timelines and age groups to be involved in the project.</a:t>
            </a:r>
          </a:p>
          <a:p>
            <a:pPr marL="342900" indent="-342900">
              <a:buAutoNum type="arabicParenR"/>
            </a:pPr>
            <a:r>
              <a:rPr lang="en-GB" dirty="0"/>
              <a:t>Discussion between teachers should happen on how to evaluate students learning. </a:t>
            </a:r>
          </a:p>
          <a:p>
            <a:pPr marL="342900" indent="-342900">
              <a:buAutoNum type="arabicParenR"/>
            </a:pPr>
            <a:endParaRPr lang="en-GB" dirty="0"/>
          </a:p>
          <a:p>
            <a:pPr marL="342900" indent="-342900">
              <a:buAutoNum type="arabicParenR"/>
            </a:pPr>
            <a:endParaRPr lang="en-GB" dirty="0"/>
          </a:p>
          <a:p>
            <a:pPr marL="342900" indent="-342900">
              <a:buAutoNum type="arabicParenR"/>
            </a:pPr>
            <a:endParaRPr lang="en-GB" dirty="0"/>
          </a:p>
          <a:p>
            <a:pPr marL="342900" indent="-342900">
              <a:buAutoNum type="arabicParenR"/>
            </a:pPr>
            <a:endParaRPr lang="en-GB" dirty="0"/>
          </a:p>
          <a:p>
            <a:pPr marL="342900" indent="-342900">
              <a:buAutoNum type="arabicParenR"/>
            </a:pPr>
            <a:endParaRPr lang="en-US" dirty="0"/>
          </a:p>
        </p:txBody>
      </p:sp>
    </p:spTree>
    <p:extLst>
      <p:ext uri="{BB962C8B-B14F-4D97-AF65-F5344CB8AC3E}">
        <p14:creationId xmlns:p14="http://schemas.microsoft.com/office/powerpoint/2010/main" val="31874030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7" descr="Assessment criter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5480" y="1844824"/>
            <a:ext cx="9982001" cy="4824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58825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2A02359-35A7-468B-90FF-A43DD6C3F2F9}"/>
              </a:ext>
            </a:extLst>
          </p:cNvPr>
          <p:cNvSpPr txBox="1"/>
          <p:nvPr/>
        </p:nvSpPr>
        <p:spPr>
          <a:xfrm>
            <a:off x="2351584" y="2852936"/>
            <a:ext cx="5715475" cy="769441"/>
          </a:xfrm>
          <a:prstGeom prst="rect">
            <a:avLst/>
          </a:prstGeom>
          <a:noFill/>
        </p:spPr>
        <p:txBody>
          <a:bodyPr wrap="none" rtlCol="0">
            <a:spAutoFit/>
          </a:bodyPr>
          <a:lstStyle/>
          <a:p>
            <a:r>
              <a:rPr lang="en-US" sz="4400" dirty="0"/>
              <a:t>Lets break for 5 minutes</a:t>
            </a:r>
            <a:endParaRPr lang="en-GB" sz="4400" dirty="0"/>
          </a:p>
        </p:txBody>
      </p:sp>
    </p:spTree>
    <p:extLst>
      <p:ext uri="{BB962C8B-B14F-4D97-AF65-F5344CB8AC3E}">
        <p14:creationId xmlns:p14="http://schemas.microsoft.com/office/powerpoint/2010/main" val="35311585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ctrTitle"/>
          </p:nvPr>
        </p:nvSpPr>
        <p:spPr>
          <a:xfrm>
            <a:off x="3719736" y="3413246"/>
            <a:ext cx="7613650" cy="763588"/>
          </a:xfrm>
        </p:spPr>
        <p:txBody>
          <a:bodyPr>
            <a:normAutofit/>
          </a:bodyPr>
          <a:lstStyle/>
          <a:p>
            <a:r>
              <a:rPr lang="en-GB" altLang="en-US" sz="2800" dirty="0">
                <a:latin typeface="Arial" charset="0"/>
              </a:rPr>
              <a:t>Collaboration in depth</a:t>
            </a:r>
          </a:p>
        </p:txBody>
      </p:sp>
    </p:spTree>
    <p:extLst>
      <p:ext uri="{BB962C8B-B14F-4D97-AF65-F5344CB8AC3E}">
        <p14:creationId xmlns:p14="http://schemas.microsoft.com/office/powerpoint/2010/main" val="41655413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p:nvPr>
        </p:nvSpPr>
        <p:spPr bwMode="auto">
          <a:xfrm>
            <a:off x="1524000" y="1844825"/>
            <a:ext cx="9144000" cy="600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0" tIns="45720" rIns="360000" bIns="45720" numCol="1" anchor="t" anchorCtr="0" compatLnSpc="1">
            <a:prstTxWarp prst="textNoShape">
              <a:avLst/>
            </a:prstTxWarp>
          </a:bodyPr>
          <a:lstStyle/>
          <a:p>
            <a:r>
              <a:rPr lang="en-GB" altLang="en-US" dirty="0">
                <a:latin typeface="Arial Bold" charset="0"/>
                <a:cs typeface="Arial Bold" charset="0"/>
              </a:rPr>
              <a:t>International activity</a:t>
            </a:r>
            <a:br>
              <a:rPr lang="en-GB" altLang="en-US" dirty="0">
                <a:latin typeface="Arial Bold" charset="0"/>
                <a:cs typeface="Arial Bold" charset="0"/>
              </a:rPr>
            </a:br>
            <a:endParaRPr lang="en-GB" altLang="en-US" dirty="0">
              <a:latin typeface="Arial Bold" charset="0"/>
              <a:cs typeface="Arial Bold" charset="0"/>
            </a:endParaRPr>
          </a:p>
        </p:txBody>
      </p:sp>
      <p:sp>
        <p:nvSpPr>
          <p:cNvPr id="103427" name="Content Placeholder 2"/>
          <p:cNvSpPr>
            <a:spLocks noGrp="1"/>
          </p:cNvSpPr>
          <p:nvPr>
            <p:ph sz="quarter" idx="13"/>
          </p:nvPr>
        </p:nvSpPr>
        <p:spPr bwMode="auto">
          <a:xfrm>
            <a:off x="1500039" y="2348880"/>
            <a:ext cx="9144000" cy="48965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0" tIns="45720" rIns="91440" bIns="45720" numCol="1" anchor="t" anchorCtr="0" compatLnSpc="1">
            <a:prstTxWarp prst="textNoShape">
              <a:avLst/>
            </a:prstTxWarp>
          </a:bodyPr>
          <a:lstStyle/>
          <a:p>
            <a:r>
              <a:rPr lang="en-GB" altLang="en-US" b="1" dirty="0">
                <a:latin typeface="Arial" charset="0"/>
                <a:cs typeface="Arial" charset="0"/>
              </a:rPr>
              <a:t>International activities = International focus </a:t>
            </a:r>
            <a:r>
              <a:rPr lang="en-GB" altLang="en-US" dirty="0">
                <a:latin typeface="Arial" charset="0"/>
                <a:cs typeface="Arial" charset="0"/>
              </a:rPr>
              <a:t>of any kind. Additionally they should be:</a:t>
            </a:r>
          </a:p>
          <a:p>
            <a:pPr marL="0" indent="0">
              <a:buNone/>
            </a:pPr>
            <a:endParaRPr lang="en-GB" altLang="en-US" dirty="0">
              <a:latin typeface="Arial" charset="0"/>
              <a:cs typeface="Arial" charset="0"/>
            </a:endParaRPr>
          </a:p>
          <a:p>
            <a:r>
              <a:rPr lang="en-GB" altLang="en-US" dirty="0">
                <a:latin typeface="Arial" charset="0"/>
                <a:cs typeface="Arial" charset="0"/>
              </a:rPr>
              <a:t>Curriculum based with content that complements the school’s plan.</a:t>
            </a:r>
          </a:p>
          <a:p>
            <a:r>
              <a:rPr lang="en-GB" altLang="en-US" dirty="0">
                <a:latin typeface="Arial" charset="0"/>
                <a:cs typeface="Arial" charset="0"/>
              </a:rPr>
              <a:t>Contributing to improving educational outcomes and skills for 21</a:t>
            </a:r>
            <a:r>
              <a:rPr lang="en-GB" altLang="en-US" baseline="30000" dirty="0">
                <a:latin typeface="Arial" charset="0"/>
                <a:cs typeface="Arial" charset="0"/>
              </a:rPr>
              <a:t>st</a:t>
            </a:r>
            <a:r>
              <a:rPr lang="en-GB" altLang="en-US" dirty="0">
                <a:latin typeface="Arial" charset="0"/>
                <a:cs typeface="Arial" charset="0"/>
              </a:rPr>
              <a:t> Century.</a:t>
            </a:r>
          </a:p>
          <a:p>
            <a:r>
              <a:rPr lang="en-GB" altLang="en-US" dirty="0">
                <a:latin typeface="Arial" charset="0"/>
                <a:cs typeface="Arial" charset="0"/>
              </a:rPr>
              <a:t>Both schools on either side should learn from the involvement and not just exchange project activities.</a:t>
            </a:r>
          </a:p>
          <a:p>
            <a:r>
              <a:rPr lang="en-GB" altLang="en-US" dirty="0">
                <a:latin typeface="Arial" charset="0"/>
                <a:cs typeface="Arial" charset="0"/>
              </a:rPr>
              <a:t>Encouraging young people to show awareness of other cultures and countries</a:t>
            </a:r>
          </a:p>
          <a:p>
            <a:r>
              <a:rPr lang="en-GB" altLang="en-US" dirty="0">
                <a:latin typeface="Arial" charset="0"/>
                <a:cs typeface="Arial" charset="0"/>
              </a:rPr>
              <a:t>Encouraging young people to explore the differences and similarities between their local community and that of their partner school</a:t>
            </a:r>
          </a:p>
          <a:p>
            <a:r>
              <a:rPr lang="en-GB" altLang="en-US" dirty="0">
                <a:latin typeface="Arial" charset="0"/>
                <a:cs typeface="Arial" charset="0"/>
              </a:rPr>
              <a:t>The teaching of a </a:t>
            </a:r>
            <a:r>
              <a:rPr lang="en-GB" altLang="en-US" b="1" dirty="0">
                <a:latin typeface="Arial" charset="0"/>
                <a:cs typeface="Arial" charset="0"/>
              </a:rPr>
              <a:t>foreign language</a:t>
            </a:r>
            <a:r>
              <a:rPr lang="en-GB" altLang="en-US" dirty="0">
                <a:latin typeface="Arial" charset="0"/>
                <a:cs typeface="Arial" charset="0"/>
              </a:rPr>
              <a:t> becomes a valid international activity when young people learn the language and about the other country, its customs, geography or culture and can compare and contrast with their own country.</a:t>
            </a:r>
          </a:p>
          <a:p>
            <a:endParaRPr lang="en-GB" altLang="en-US" dirty="0">
              <a:latin typeface="Arial" charset="0"/>
              <a:cs typeface="Arial" charset="0"/>
            </a:endParaRPr>
          </a:p>
          <a:p>
            <a:endParaRPr lang="en-GB" altLang="en-US" dirty="0">
              <a:latin typeface="Arial" charset="0"/>
              <a:cs typeface="Arial" charset="0"/>
            </a:endParaRPr>
          </a:p>
        </p:txBody>
      </p:sp>
    </p:spTree>
    <p:extLst>
      <p:ext uri="{BB962C8B-B14F-4D97-AF65-F5344CB8AC3E}">
        <p14:creationId xmlns:p14="http://schemas.microsoft.com/office/powerpoint/2010/main" val="41707422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a:spLocks noGrp="1"/>
          </p:cNvSpPr>
          <p:nvPr>
            <p:ph type="title"/>
          </p:nvPr>
        </p:nvSpPr>
        <p:spPr bwMode="auto">
          <a:xfrm>
            <a:off x="1524000" y="2020888"/>
            <a:ext cx="9144000" cy="68803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0" tIns="45720" rIns="360000" bIns="45720" numCol="1" anchor="t" anchorCtr="0" compatLnSpc="1">
            <a:prstTxWarp prst="textNoShape">
              <a:avLst/>
            </a:prstTxWarp>
          </a:bodyPr>
          <a:lstStyle/>
          <a:p>
            <a:r>
              <a:rPr lang="en-GB" altLang="en-US" dirty="0">
                <a:latin typeface="Arial Bold" charset="0"/>
                <a:cs typeface="Arial Bold" charset="0"/>
              </a:rPr>
              <a:t>What is (and isn’t) an international collaborative activity </a:t>
            </a:r>
            <a:br>
              <a:rPr lang="en-GB" altLang="en-US" dirty="0">
                <a:latin typeface="Arial Bold" charset="0"/>
                <a:cs typeface="Arial Bold" charset="0"/>
              </a:rPr>
            </a:br>
            <a:endParaRPr lang="en-GB" altLang="en-US" dirty="0">
              <a:latin typeface="Arial Bold" charset="0"/>
              <a:cs typeface="Arial Bold" charset="0"/>
            </a:endParaRPr>
          </a:p>
        </p:txBody>
      </p:sp>
      <p:sp>
        <p:nvSpPr>
          <p:cNvPr id="105475" name="Content Placeholder 2"/>
          <p:cNvSpPr>
            <a:spLocks noGrp="1"/>
          </p:cNvSpPr>
          <p:nvPr>
            <p:ph sz="quarter" idx="13"/>
          </p:nvPr>
        </p:nvSpPr>
        <p:spPr bwMode="auto">
          <a:xfrm>
            <a:off x="1524000" y="2564904"/>
            <a:ext cx="9144000" cy="388843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0" tIns="45720" rIns="91440" bIns="45720" numCol="1" anchor="t" anchorCtr="0" compatLnSpc="1">
            <a:prstTxWarp prst="textNoShape">
              <a:avLst/>
            </a:prstTxWarp>
          </a:bodyPr>
          <a:lstStyle/>
          <a:p>
            <a:r>
              <a:rPr lang="en-GB" altLang="en-US" dirty="0">
                <a:latin typeface="Arial" charset="0"/>
                <a:cs typeface="Arial" charset="0"/>
              </a:rPr>
              <a:t>A collaborative activity involves the pupils and teachers from school in Nepal and at least one international partner school.</a:t>
            </a:r>
          </a:p>
          <a:p>
            <a:r>
              <a:rPr lang="en-GB" altLang="en-US" dirty="0">
                <a:latin typeface="Arial" charset="0"/>
                <a:cs typeface="Arial" charset="0"/>
              </a:rPr>
              <a:t>It addresses issues relevant to all partners and has </a:t>
            </a:r>
            <a:r>
              <a:rPr lang="en-GB" altLang="en-US" b="1" dirty="0">
                <a:latin typeface="Arial" charset="0"/>
                <a:cs typeface="Arial" charset="0"/>
              </a:rPr>
              <a:t>mutual</a:t>
            </a:r>
            <a:r>
              <a:rPr lang="en-GB" altLang="en-US" dirty="0">
                <a:latin typeface="Arial" charset="0"/>
                <a:cs typeface="Arial" charset="0"/>
              </a:rPr>
              <a:t> beneficial learning outcomes:</a:t>
            </a:r>
          </a:p>
          <a:p>
            <a:pPr marL="0" indent="0">
              <a:buNone/>
            </a:pPr>
            <a:br>
              <a:rPr lang="en-GB" altLang="en-US" dirty="0">
                <a:latin typeface="Arial" charset="0"/>
                <a:cs typeface="Arial" charset="0"/>
              </a:rPr>
            </a:br>
            <a:r>
              <a:rPr lang="en-GB" altLang="en-US" dirty="0">
                <a:latin typeface="Arial" charset="0"/>
                <a:cs typeface="Arial" charset="0"/>
              </a:rPr>
              <a:t>Do we have to visit the partner school ? </a:t>
            </a:r>
          </a:p>
          <a:p>
            <a:pPr>
              <a:buFontTx/>
              <a:buChar char="-"/>
            </a:pPr>
            <a:r>
              <a:rPr lang="en-GB" altLang="en-US" dirty="0">
                <a:latin typeface="Arial" charset="0"/>
                <a:cs typeface="Arial" charset="0"/>
              </a:rPr>
              <a:t>NO ! </a:t>
            </a:r>
          </a:p>
          <a:p>
            <a:pPr marL="0" indent="0">
              <a:buNone/>
            </a:pPr>
            <a:endParaRPr lang="en-GB" altLang="en-US" dirty="0">
              <a:latin typeface="Arial" charset="0"/>
              <a:cs typeface="Arial" charset="0"/>
            </a:endParaRPr>
          </a:p>
          <a:p>
            <a:pPr marL="0" indent="0">
              <a:buNone/>
            </a:pPr>
            <a:r>
              <a:rPr lang="en-GB" altLang="en-US" b="1" dirty="0">
                <a:latin typeface="Arial" charset="0"/>
                <a:cs typeface="Arial" charset="0"/>
              </a:rPr>
              <a:t>Visits and trips (non-reciprocal) </a:t>
            </a:r>
            <a:r>
              <a:rPr lang="en-GB" altLang="en-US" dirty="0">
                <a:latin typeface="Arial" charset="0"/>
                <a:cs typeface="Arial" charset="0"/>
              </a:rPr>
              <a:t>are acceptable provided that they are part of genuine curriculum work and young people have exchanged cultural information via e-mails or letters with their peers in the partner school before and after the visit. </a:t>
            </a:r>
          </a:p>
          <a:p>
            <a:pPr marL="0" indent="0">
              <a:buNone/>
            </a:pPr>
            <a:r>
              <a:rPr lang="en-GB" altLang="en-US" dirty="0">
                <a:latin typeface="Arial" charset="0"/>
                <a:cs typeface="Arial" charset="0"/>
              </a:rPr>
              <a:t>This depends on the capacity of the school. We do not encourage this because this entails a lot of Child protection risks. </a:t>
            </a:r>
          </a:p>
          <a:p>
            <a:pPr marL="0" indent="0">
              <a:buNone/>
            </a:pPr>
            <a:r>
              <a:rPr lang="en-GB" altLang="en-US" dirty="0">
                <a:latin typeface="Arial" charset="0"/>
                <a:cs typeface="Arial" charset="0"/>
              </a:rPr>
              <a:t>We will not judge schools based on their capacity to have foreign visits.</a:t>
            </a:r>
          </a:p>
        </p:txBody>
      </p:sp>
    </p:spTree>
    <p:extLst>
      <p:ext uri="{BB962C8B-B14F-4D97-AF65-F5344CB8AC3E}">
        <p14:creationId xmlns:p14="http://schemas.microsoft.com/office/powerpoint/2010/main" val="5826580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le 1"/>
          <p:cNvSpPr>
            <a:spLocks noGrp="1"/>
          </p:cNvSpPr>
          <p:nvPr>
            <p:ph type="title"/>
          </p:nvPr>
        </p:nvSpPr>
        <p:spPr bwMode="auto">
          <a:xfrm>
            <a:off x="1443038" y="1720851"/>
            <a:ext cx="9144001" cy="600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0" tIns="45720" rIns="360000" bIns="45720" numCol="1" anchor="t" anchorCtr="0" compatLnSpc="1">
            <a:prstTxWarp prst="textNoShape">
              <a:avLst/>
            </a:prstTxWarp>
          </a:bodyPr>
          <a:lstStyle/>
          <a:p>
            <a:r>
              <a:rPr lang="en-GB" altLang="en-US" dirty="0">
                <a:latin typeface="Arial Bold" charset="0"/>
                <a:cs typeface="Arial Bold" charset="0"/>
              </a:rPr>
              <a:t>What is (and isn’t) an international collaborative activity </a:t>
            </a:r>
            <a:br>
              <a:rPr lang="en-GB" altLang="en-US" dirty="0">
                <a:latin typeface="Arial Bold" charset="0"/>
                <a:cs typeface="Arial Bold" charset="0"/>
              </a:rPr>
            </a:br>
            <a:endParaRPr lang="en-GB" altLang="en-US" dirty="0">
              <a:latin typeface="Arial Bold" charset="0"/>
              <a:cs typeface="Arial Bold" charset="0"/>
            </a:endParaRPr>
          </a:p>
        </p:txBody>
      </p:sp>
      <p:sp>
        <p:nvSpPr>
          <p:cNvPr id="106499" name="Content Placeholder 2"/>
          <p:cNvSpPr>
            <a:spLocks noGrp="1"/>
          </p:cNvSpPr>
          <p:nvPr>
            <p:ph sz="quarter" idx="13"/>
          </p:nvPr>
        </p:nvSpPr>
        <p:spPr bwMode="auto">
          <a:xfrm>
            <a:off x="1443038" y="2620963"/>
            <a:ext cx="9351963" cy="4381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0" tIns="45720" rIns="91440" bIns="45720" numCol="1" anchor="t" anchorCtr="0" compatLnSpc="1">
            <a:prstTxWarp prst="textNoShape">
              <a:avLst/>
            </a:prstTxWarp>
          </a:bodyPr>
          <a:lstStyle/>
          <a:p>
            <a:endParaRPr lang="en-GB" altLang="en-US" b="1" dirty="0">
              <a:latin typeface="Arial" charset="0"/>
              <a:cs typeface="Arial" charset="0"/>
            </a:endParaRPr>
          </a:p>
          <a:p>
            <a:pPr marL="0" indent="0">
              <a:buNone/>
            </a:pPr>
            <a:r>
              <a:rPr lang="en-GB" altLang="en-US" b="1" dirty="0">
                <a:latin typeface="Arial" charset="0"/>
                <a:cs typeface="Arial" charset="0"/>
              </a:rPr>
              <a:t>Visits and trips (non-reciprocal) </a:t>
            </a:r>
            <a:r>
              <a:rPr lang="en-GB" altLang="en-US" dirty="0">
                <a:latin typeface="Arial" charset="0"/>
                <a:cs typeface="Arial" charset="0"/>
              </a:rPr>
              <a:t>are acceptable provided that they are part of genuine curriculum work and young people have exchanged cultural information via e-mails or letters with their peers in the partner school before and after the visit. </a:t>
            </a:r>
          </a:p>
          <a:p>
            <a:pPr marL="0" indent="0">
              <a:buNone/>
            </a:pPr>
            <a:r>
              <a:rPr lang="en-GB" altLang="en-US" dirty="0">
                <a:latin typeface="Arial" charset="0"/>
                <a:cs typeface="Arial" charset="0"/>
              </a:rPr>
              <a:t>This depends on the capacity of the school. We do not encourage this because this entails a lot of Child protection risks. </a:t>
            </a:r>
          </a:p>
          <a:p>
            <a:pPr marL="0" indent="0">
              <a:buNone/>
            </a:pPr>
            <a:endParaRPr lang="en-GB" altLang="en-US" b="1" dirty="0">
              <a:latin typeface="Arial" charset="0"/>
              <a:cs typeface="Arial" charset="0"/>
            </a:endParaRPr>
          </a:p>
          <a:p>
            <a:pPr marL="0" indent="0">
              <a:buNone/>
            </a:pPr>
            <a:r>
              <a:rPr lang="en-GB" altLang="en-US" b="1" dirty="0">
                <a:latin typeface="Arial" charset="0"/>
                <a:cs typeface="Arial" charset="0"/>
              </a:rPr>
              <a:t>Exchanges and work experience of Teachers or Head Teachers (reciprocal)</a:t>
            </a:r>
            <a:r>
              <a:rPr lang="en-GB" altLang="en-US" dirty="0">
                <a:latin typeface="Arial" charset="0"/>
                <a:cs typeface="Arial" charset="0"/>
              </a:rPr>
              <a:t> are acceptable provided that young people have exchanged project information via emails and letters with the same school</a:t>
            </a:r>
          </a:p>
          <a:p>
            <a:endParaRPr lang="en-GB" altLang="en-US" dirty="0">
              <a:latin typeface="Arial" charset="0"/>
              <a:cs typeface="Arial" charset="0"/>
            </a:endParaRPr>
          </a:p>
          <a:p>
            <a:pPr marL="0" indent="0">
              <a:buNone/>
            </a:pPr>
            <a:r>
              <a:rPr lang="en-GB" altLang="en-US" dirty="0">
                <a:latin typeface="Arial" charset="0"/>
                <a:cs typeface="Arial" charset="0"/>
              </a:rPr>
              <a:t>We will </a:t>
            </a:r>
            <a:r>
              <a:rPr lang="en-GB" altLang="en-US" b="1" dirty="0">
                <a:latin typeface="Arial" charset="0"/>
                <a:cs typeface="Arial" charset="0"/>
              </a:rPr>
              <a:t>not judge </a:t>
            </a:r>
            <a:r>
              <a:rPr lang="en-GB" altLang="en-US" dirty="0">
                <a:latin typeface="Arial" charset="0"/>
                <a:cs typeface="Arial" charset="0"/>
              </a:rPr>
              <a:t>any schools based on their capacity to have foreign visits for students or teachers.</a:t>
            </a:r>
          </a:p>
          <a:p>
            <a:pPr marL="0" indent="0">
              <a:buNone/>
            </a:pPr>
            <a:r>
              <a:rPr lang="en-GB" altLang="en-US" dirty="0">
                <a:latin typeface="Arial" charset="0"/>
                <a:cs typeface="Arial" charset="0"/>
              </a:rPr>
              <a:t>. </a:t>
            </a:r>
          </a:p>
        </p:txBody>
      </p:sp>
    </p:spTree>
    <p:extLst>
      <p:ext uri="{BB962C8B-B14F-4D97-AF65-F5344CB8AC3E}">
        <p14:creationId xmlns:p14="http://schemas.microsoft.com/office/powerpoint/2010/main" val="12759709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1"/>
          <p:cNvSpPr>
            <a:spLocks noGrp="1"/>
          </p:cNvSpPr>
          <p:nvPr>
            <p:ph type="title"/>
          </p:nvPr>
        </p:nvSpPr>
        <p:spPr bwMode="auto">
          <a:xfrm>
            <a:off x="1524000" y="2020888"/>
            <a:ext cx="9144000" cy="47200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0" tIns="45720" rIns="360000" bIns="45720" numCol="1" anchor="t" anchorCtr="0" compatLnSpc="1">
            <a:prstTxWarp prst="textNoShape">
              <a:avLst/>
            </a:prstTxWarp>
          </a:bodyPr>
          <a:lstStyle/>
          <a:p>
            <a:r>
              <a:rPr lang="en-GB" altLang="en-US" dirty="0">
                <a:latin typeface="Arial Bold" charset="0"/>
                <a:cs typeface="Arial Bold" charset="0"/>
              </a:rPr>
              <a:t>Activities suitable or not suitable for an ISA projects ?</a:t>
            </a:r>
          </a:p>
        </p:txBody>
      </p:sp>
      <p:sp>
        <p:nvSpPr>
          <p:cNvPr id="104451" name="Content Placeholder 2"/>
          <p:cNvSpPr>
            <a:spLocks noGrp="1"/>
          </p:cNvSpPr>
          <p:nvPr>
            <p:ph sz="quarter" idx="13"/>
          </p:nvPr>
        </p:nvSpPr>
        <p:spPr bwMode="auto">
          <a:xfrm>
            <a:off x="1524000" y="2924944"/>
            <a:ext cx="9144000" cy="38164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0" tIns="45720" rIns="91440" bIns="45720" numCol="1" anchor="t" anchorCtr="0" compatLnSpc="1">
            <a:prstTxWarp prst="textNoShape">
              <a:avLst/>
            </a:prstTxWarp>
          </a:bodyPr>
          <a:lstStyle/>
          <a:p>
            <a:r>
              <a:rPr lang="en-GB" altLang="en-US" dirty="0">
                <a:latin typeface="Arial" charset="0"/>
                <a:cs typeface="Arial" charset="0"/>
              </a:rPr>
              <a:t>School visits which are </a:t>
            </a:r>
            <a:r>
              <a:rPr lang="en-GB" altLang="en-US" b="1" dirty="0">
                <a:latin typeface="Arial" charset="0"/>
                <a:cs typeface="Arial" charset="0"/>
              </a:rPr>
              <a:t>not clearly linked to the curriculum </a:t>
            </a:r>
            <a:r>
              <a:rPr lang="en-GB" altLang="en-US" dirty="0">
                <a:latin typeface="Arial" charset="0"/>
                <a:cs typeface="Arial" charset="0"/>
              </a:rPr>
              <a:t>(for example a picnic trip to </a:t>
            </a:r>
            <a:r>
              <a:rPr lang="en-GB" altLang="en-US" dirty="0" err="1">
                <a:latin typeface="Arial" charset="0"/>
                <a:cs typeface="Arial" charset="0"/>
              </a:rPr>
              <a:t>Chobar</a:t>
            </a:r>
            <a:r>
              <a:rPr lang="en-GB" altLang="en-US" dirty="0">
                <a:latin typeface="Arial" charset="0"/>
                <a:cs typeface="Arial" charset="0"/>
              </a:rPr>
              <a:t> or a visit to a place of worship that does not have some curricular preparation or follow-up</a:t>
            </a:r>
          </a:p>
          <a:p>
            <a:pPr marL="0" indent="0">
              <a:buNone/>
            </a:pPr>
            <a:endParaRPr lang="en-GB" altLang="en-US" dirty="0">
              <a:latin typeface="Arial" charset="0"/>
              <a:cs typeface="Arial" charset="0"/>
            </a:endParaRPr>
          </a:p>
          <a:p>
            <a:r>
              <a:rPr lang="en-GB" altLang="en-US" dirty="0">
                <a:latin typeface="Arial" charset="0"/>
                <a:cs typeface="Arial" charset="0"/>
              </a:rPr>
              <a:t>Charitable fundraising which is </a:t>
            </a:r>
            <a:r>
              <a:rPr lang="en-GB" altLang="en-US" b="1" dirty="0">
                <a:latin typeface="Arial" charset="0"/>
                <a:cs typeface="Arial" charset="0"/>
              </a:rPr>
              <a:t>not related to curriculum </a:t>
            </a:r>
            <a:r>
              <a:rPr lang="en-GB" altLang="en-US" dirty="0">
                <a:latin typeface="Arial" charset="0"/>
                <a:cs typeface="Arial" charset="0"/>
              </a:rPr>
              <a:t>work (for example supporting a relief operation for COVID victims.</a:t>
            </a:r>
          </a:p>
          <a:p>
            <a:pPr marL="0" indent="0">
              <a:buNone/>
            </a:pPr>
            <a:endParaRPr lang="en-GB" altLang="en-US" dirty="0">
              <a:latin typeface="Arial" charset="0"/>
              <a:cs typeface="Arial" charset="0"/>
            </a:endParaRPr>
          </a:p>
          <a:p>
            <a:r>
              <a:rPr lang="en-GB" altLang="en-US" dirty="0">
                <a:latin typeface="Arial" charset="0"/>
                <a:cs typeface="Arial" charset="0"/>
              </a:rPr>
              <a:t>Activities which take place </a:t>
            </a:r>
            <a:r>
              <a:rPr lang="en-GB" altLang="en-US" b="1" dirty="0">
                <a:latin typeface="Arial" charset="0"/>
                <a:cs typeface="Arial" charset="0"/>
              </a:rPr>
              <a:t>wholly outside of school hou</a:t>
            </a:r>
            <a:r>
              <a:rPr lang="en-GB" altLang="en-US" dirty="0">
                <a:latin typeface="Arial" charset="0"/>
                <a:cs typeface="Arial" charset="0"/>
              </a:rPr>
              <a:t>rs (such as lunch time clubs) and are </a:t>
            </a:r>
            <a:r>
              <a:rPr lang="en-GB" altLang="en-US" b="1" dirty="0">
                <a:latin typeface="Arial" charset="0"/>
                <a:cs typeface="Arial" charset="0"/>
              </a:rPr>
              <a:t>not related to classroom activities</a:t>
            </a:r>
          </a:p>
          <a:p>
            <a:r>
              <a:rPr lang="en-GB" altLang="en-US" dirty="0">
                <a:latin typeface="Arial" charset="0"/>
                <a:cs typeface="Arial" charset="0"/>
              </a:rPr>
              <a:t>Activities involving very few pupils like project with 5 students.</a:t>
            </a:r>
          </a:p>
          <a:p>
            <a:r>
              <a:rPr lang="en-GB" altLang="en-US" dirty="0">
                <a:latin typeface="Arial" charset="0"/>
                <a:cs typeface="Arial" charset="0"/>
              </a:rPr>
              <a:t>Lunchtime or after school clubs </a:t>
            </a:r>
          </a:p>
          <a:p>
            <a:endParaRPr lang="en-GB" altLang="en-US" dirty="0">
              <a:latin typeface="Arial" charset="0"/>
              <a:cs typeface="Arial" charset="0"/>
            </a:endParaRPr>
          </a:p>
        </p:txBody>
      </p:sp>
    </p:spTree>
    <p:extLst>
      <p:ext uri="{BB962C8B-B14F-4D97-AF65-F5344CB8AC3E}">
        <p14:creationId xmlns:p14="http://schemas.microsoft.com/office/powerpoint/2010/main" val="20536082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600200"/>
            <a:ext cx="10972800" cy="555625"/>
          </a:xfrm>
        </p:spPr>
        <p:txBody>
          <a:bodyPr/>
          <a:lstStyle/>
          <a:p>
            <a:r>
              <a:rPr lang="en-US" dirty="0"/>
              <a:t>Activity </a:t>
            </a:r>
          </a:p>
        </p:txBody>
      </p:sp>
      <p:graphicFrame>
        <p:nvGraphicFramePr>
          <p:cNvPr id="4" name="Table 3"/>
          <p:cNvGraphicFramePr>
            <a:graphicFrameLocks noGrp="1"/>
          </p:cNvGraphicFramePr>
          <p:nvPr>
            <p:extLst>
              <p:ext uri="{D42A27DB-BD31-4B8C-83A1-F6EECF244321}">
                <p14:modId xmlns:p14="http://schemas.microsoft.com/office/powerpoint/2010/main" val="3563793027"/>
              </p:ext>
            </p:extLst>
          </p:nvPr>
        </p:nvGraphicFramePr>
        <p:xfrm>
          <a:off x="609600" y="2177796"/>
          <a:ext cx="11247040" cy="4419556"/>
        </p:xfrm>
        <a:graphic>
          <a:graphicData uri="http://schemas.openxmlformats.org/drawingml/2006/table">
            <a:tbl>
              <a:tblPr/>
              <a:tblGrid>
                <a:gridCol w="834080">
                  <a:extLst>
                    <a:ext uri="{9D8B030D-6E8A-4147-A177-3AD203B41FA5}">
                      <a16:colId xmlns:a16="http://schemas.microsoft.com/office/drawing/2014/main" val="20000"/>
                    </a:ext>
                  </a:extLst>
                </a:gridCol>
                <a:gridCol w="6045890">
                  <a:extLst>
                    <a:ext uri="{9D8B030D-6E8A-4147-A177-3AD203B41FA5}">
                      <a16:colId xmlns:a16="http://schemas.microsoft.com/office/drawing/2014/main" val="20001"/>
                    </a:ext>
                  </a:extLst>
                </a:gridCol>
                <a:gridCol w="690723">
                  <a:extLst>
                    <a:ext uri="{9D8B030D-6E8A-4147-A177-3AD203B41FA5}">
                      <a16:colId xmlns:a16="http://schemas.microsoft.com/office/drawing/2014/main" val="20002"/>
                    </a:ext>
                  </a:extLst>
                </a:gridCol>
                <a:gridCol w="3676347">
                  <a:extLst>
                    <a:ext uri="{9D8B030D-6E8A-4147-A177-3AD203B41FA5}">
                      <a16:colId xmlns:a16="http://schemas.microsoft.com/office/drawing/2014/main" val="20003"/>
                    </a:ext>
                  </a:extLst>
                </a:gridCol>
              </a:tblGrid>
              <a:tr h="625436">
                <a:tc>
                  <a:txBody>
                    <a:bodyPr/>
                    <a:lstStyle/>
                    <a:p>
                      <a:pPr marL="0" marR="0">
                        <a:lnSpc>
                          <a:spcPct val="115000"/>
                        </a:lnSpc>
                        <a:spcBef>
                          <a:spcPts val="0"/>
                        </a:spcBef>
                        <a:spcAft>
                          <a:spcPts val="0"/>
                        </a:spcAft>
                      </a:pPr>
                      <a:r>
                        <a:rPr lang="en-GB" sz="1800" b="1" dirty="0" err="1">
                          <a:latin typeface="Arial"/>
                          <a:ea typeface="Calibri"/>
                          <a:cs typeface="Times New Roman"/>
                        </a:rPr>
                        <a:t>SN</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800" b="1" dirty="0">
                          <a:latin typeface="Arial"/>
                          <a:ea typeface="Calibri"/>
                          <a:cs typeface="Times New Roman"/>
                        </a:rPr>
                        <a:t>Activity</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800" b="1">
                          <a:latin typeface="Arial"/>
                          <a:ea typeface="Calibri"/>
                          <a:cs typeface="Times New Roman"/>
                        </a:rPr>
                        <a:t>Y/N</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8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25436">
                <a:tc>
                  <a:txBody>
                    <a:bodyPr/>
                    <a:lstStyle/>
                    <a:p>
                      <a:pPr marL="0" marR="0">
                        <a:lnSpc>
                          <a:spcPct val="115000"/>
                        </a:lnSpc>
                        <a:spcBef>
                          <a:spcPts val="0"/>
                        </a:spcBef>
                        <a:spcAft>
                          <a:spcPts val="0"/>
                        </a:spcAft>
                      </a:pPr>
                      <a:r>
                        <a:rPr lang="en-GB" sz="1800">
                          <a:latin typeface="Arial"/>
                          <a:ea typeface="Calibri"/>
                          <a:cs typeface="Times New Roman"/>
                        </a:rPr>
                        <a:t>1</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GB" sz="1800" dirty="0">
                          <a:latin typeface="Arial"/>
                          <a:ea typeface="Calibri"/>
                          <a:cs typeface="Times New Roman"/>
                        </a:rPr>
                        <a:t>In-country visits to see each other’s heritages and enjoy.</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48530">
                <a:tc>
                  <a:txBody>
                    <a:bodyPr/>
                    <a:lstStyle/>
                    <a:p>
                      <a:pPr marL="0" marR="0">
                        <a:lnSpc>
                          <a:spcPct val="115000"/>
                        </a:lnSpc>
                        <a:spcBef>
                          <a:spcPts val="0"/>
                        </a:spcBef>
                        <a:spcAft>
                          <a:spcPts val="0"/>
                        </a:spcAft>
                      </a:pPr>
                      <a:r>
                        <a:rPr lang="en-GB" sz="1800">
                          <a:latin typeface="Arial"/>
                          <a:ea typeface="Calibri"/>
                          <a:cs typeface="Times New Roman"/>
                        </a:rPr>
                        <a:t>2</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GB" sz="1800">
                          <a:latin typeface="Arial"/>
                          <a:ea typeface="Calibri"/>
                          <a:cs typeface="Times New Roman"/>
                        </a:rPr>
                        <a:t>Email exchanges sharing photos of each other’s schools </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271624">
                <a:tc>
                  <a:txBody>
                    <a:bodyPr/>
                    <a:lstStyle/>
                    <a:p>
                      <a:pPr marL="0" marR="0">
                        <a:lnSpc>
                          <a:spcPct val="115000"/>
                        </a:lnSpc>
                        <a:spcBef>
                          <a:spcPts val="0"/>
                        </a:spcBef>
                        <a:spcAft>
                          <a:spcPts val="0"/>
                        </a:spcAft>
                      </a:pPr>
                      <a:r>
                        <a:rPr lang="en-GB" sz="1800">
                          <a:latin typeface="Arial"/>
                          <a:ea typeface="Calibri"/>
                          <a:cs typeface="Times New Roman"/>
                        </a:rPr>
                        <a:t>3</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800">
                          <a:latin typeface="Arial"/>
                          <a:ea typeface="Calibri"/>
                          <a:cs typeface="Times New Roman"/>
                        </a:rPr>
                        <a:t>Sharing of gifts with each other </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948530">
                <a:tc>
                  <a:txBody>
                    <a:bodyPr/>
                    <a:lstStyle/>
                    <a:p>
                      <a:pPr marL="0" marR="0">
                        <a:lnSpc>
                          <a:spcPct val="115000"/>
                        </a:lnSpc>
                        <a:spcBef>
                          <a:spcPts val="0"/>
                        </a:spcBef>
                        <a:spcAft>
                          <a:spcPts val="0"/>
                        </a:spcAft>
                      </a:pPr>
                      <a:r>
                        <a:rPr lang="en-GB" sz="1800">
                          <a:latin typeface="Arial"/>
                          <a:ea typeface="Calibri"/>
                          <a:cs typeface="Times New Roman"/>
                        </a:rPr>
                        <a:t>4</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800">
                          <a:latin typeface="Arial"/>
                          <a:ea typeface="Calibri"/>
                          <a:cs typeface="Times New Roman"/>
                        </a:rPr>
                        <a:t>For a project on environment, finding out about waste management processes in each other’s countries and writing an essay </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600200"/>
            <a:ext cx="10972800" cy="555625"/>
          </a:xfrm>
        </p:spPr>
        <p:txBody>
          <a:bodyPr/>
          <a:lstStyle/>
          <a:p>
            <a:r>
              <a:rPr lang="en-US" dirty="0"/>
              <a:t>Activity </a:t>
            </a:r>
          </a:p>
        </p:txBody>
      </p:sp>
      <p:graphicFrame>
        <p:nvGraphicFramePr>
          <p:cNvPr id="4" name="Table 3"/>
          <p:cNvGraphicFramePr>
            <a:graphicFrameLocks noGrp="1"/>
          </p:cNvGraphicFramePr>
          <p:nvPr>
            <p:extLst>
              <p:ext uri="{D42A27DB-BD31-4B8C-83A1-F6EECF244321}">
                <p14:modId xmlns:p14="http://schemas.microsoft.com/office/powerpoint/2010/main" val="4069659487"/>
              </p:ext>
            </p:extLst>
          </p:nvPr>
        </p:nvGraphicFramePr>
        <p:xfrm>
          <a:off x="609600" y="2177796"/>
          <a:ext cx="11247040" cy="4430556"/>
        </p:xfrm>
        <a:graphic>
          <a:graphicData uri="http://schemas.openxmlformats.org/drawingml/2006/table">
            <a:tbl>
              <a:tblPr/>
              <a:tblGrid>
                <a:gridCol w="834080">
                  <a:extLst>
                    <a:ext uri="{9D8B030D-6E8A-4147-A177-3AD203B41FA5}">
                      <a16:colId xmlns:a16="http://schemas.microsoft.com/office/drawing/2014/main" val="20000"/>
                    </a:ext>
                  </a:extLst>
                </a:gridCol>
                <a:gridCol w="6045890">
                  <a:extLst>
                    <a:ext uri="{9D8B030D-6E8A-4147-A177-3AD203B41FA5}">
                      <a16:colId xmlns:a16="http://schemas.microsoft.com/office/drawing/2014/main" val="20001"/>
                    </a:ext>
                  </a:extLst>
                </a:gridCol>
                <a:gridCol w="690723">
                  <a:extLst>
                    <a:ext uri="{9D8B030D-6E8A-4147-A177-3AD203B41FA5}">
                      <a16:colId xmlns:a16="http://schemas.microsoft.com/office/drawing/2014/main" val="20002"/>
                    </a:ext>
                  </a:extLst>
                </a:gridCol>
                <a:gridCol w="3676347">
                  <a:extLst>
                    <a:ext uri="{9D8B030D-6E8A-4147-A177-3AD203B41FA5}">
                      <a16:colId xmlns:a16="http://schemas.microsoft.com/office/drawing/2014/main" val="20003"/>
                    </a:ext>
                  </a:extLst>
                </a:gridCol>
              </a:tblGrid>
              <a:tr h="625436">
                <a:tc>
                  <a:txBody>
                    <a:bodyPr/>
                    <a:lstStyle/>
                    <a:p>
                      <a:pPr marL="0" marR="0">
                        <a:lnSpc>
                          <a:spcPct val="115000"/>
                        </a:lnSpc>
                        <a:spcBef>
                          <a:spcPts val="0"/>
                        </a:spcBef>
                        <a:spcAft>
                          <a:spcPts val="0"/>
                        </a:spcAft>
                      </a:pPr>
                      <a:r>
                        <a:rPr lang="en-GB" sz="1800" b="1" dirty="0" err="1">
                          <a:latin typeface="Arial"/>
                          <a:ea typeface="Calibri"/>
                          <a:cs typeface="Times New Roman"/>
                        </a:rPr>
                        <a:t>SN</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800" b="1" dirty="0">
                          <a:latin typeface="Arial"/>
                          <a:ea typeface="Calibri"/>
                          <a:cs typeface="Times New Roman"/>
                        </a:rPr>
                        <a:t>Activity</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800" b="1">
                          <a:latin typeface="Arial"/>
                          <a:ea typeface="Calibri"/>
                          <a:cs typeface="Times New Roman"/>
                        </a:rPr>
                        <a:t>Y/N</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800" b="1" dirty="0">
                          <a:latin typeface="Arial"/>
                          <a:ea typeface="Calibri"/>
                          <a:cs typeface="Times New Roman"/>
                        </a:rPr>
                        <a:t>How to make these collaborative </a:t>
                      </a:r>
                      <a:endParaRPr lang="en-US" sz="18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25436">
                <a:tc>
                  <a:txBody>
                    <a:bodyPr/>
                    <a:lstStyle/>
                    <a:p>
                      <a:pPr marL="0" marR="0">
                        <a:lnSpc>
                          <a:spcPct val="115000"/>
                        </a:lnSpc>
                        <a:spcBef>
                          <a:spcPts val="0"/>
                        </a:spcBef>
                        <a:spcAft>
                          <a:spcPts val="0"/>
                        </a:spcAft>
                      </a:pPr>
                      <a:r>
                        <a:rPr lang="en-GB" sz="1800">
                          <a:latin typeface="Arial"/>
                          <a:ea typeface="Calibri"/>
                          <a:cs typeface="Times New Roman"/>
                        </a:rPr>
                        <a:t>1</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GB" sz="1800" dirty="0">
                          <a:latin typeface="Arial"/>
                          <a:ea typeface="Calibri"/>
                          <a:cs typeface="Times New Roman"/>
                        </a:rPr>
                        <a:t>In-country visits to see each other’s heritages and enjoy.</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latin typeface="Calibri"/>
                          <a:ea typeface="Calibri"/>
                          <a:cs typeface="Times New Roman"/>
                        </a:rPr>
                        <a:t>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800" b="0" dirty="0">
                          <a:latin typeface="Arial"/>
                          <a:ea typeface="Calibri"/>
                          <a:cs typeface="Times New Roman"/>
                        </a:rPr>
                        <a:t>Share and learn about something concrete</a:t>
                      </a:r>
                      <a:endParaRPr lang="en-US" sz="1800" b="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48530">
                <a:tc>
                  <a:txBody>
                    <a:bodyPr/>
                    <a:lstStyle/>
                    <a:p>
                      <a:pPr marL="0" marR="0">
                        <a:lnSpc>
                          <a:spcPct val="115000"/>
                        </a:lnSpc>
                        <a:spcBef>
                          <a:spcPts val="0"/>
                        </a:spcBef>
                        <a:spcAft>
                          <a:spcPts val="0"/>
                        </a:spcAft>
                      </a:pPr>
                      <a:r>
                        <a:rPr lang="en-GB" sz="1800">
                          <a:latin typeface="Arial"/>
                          <a:ea typeface="Calibri"/>
                          <a:cs typeface="Times New Roman"/>
                        </a:rPr>
                        <a:t>2</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GB" sz="1800">
                          <a:latin typeface="Arial"/>
                          <a:ea typeface="Calibri"/>
                          <a:cs typeface="Times New Roman"/>
                        </a:rPr>
                        <a:t>Email exchanges sharing photos of each other’s schools </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latin typeface="Calibri"/>
                          <a:ea typeface="Calibri"/>
                          <a:cs typeface="Times New Roman"/>
                        </a:rPr>
                        <a: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800" b="0" dirty="0">
                          <a:latin typeface="Arial"/>
                          <a:ea typeface="Calibri"/>
                          <a:cs typeface="Times New Roman"/>
                        </a:rPr>
                        <a:t>Photos can be for a particular activity that have tangible learning outcomes</a:t>
                      </a:r>
                      <a:endParaRPr lang="en-US" sz="1800" b="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271624">
                <a:tc>
                  <a:txBody>
                    <a:bodyPr/>
                    <a:lstStyle/>
                    <a:p>
                      <a:pPr marL="0" marR="0">
                        <a:lnSpc>
                          <a:spcPct val="115000"/>
                        </a:lnSpc>
                        <a:spcBef>
                          <a:spcPts val="0"/>
                        </a:spcBef>
                        <a:spcAft>
                          <a:spcPts val="0"/>
                        </a:spcAft>
                      </a:pPr>
                      <a:r>
                        <a:rPr lang="en-GB" sz="1800">
                          <a:latin typeface="Arial"/>
                          <a:ea typeface="Calibri"/>
                          <a:cs typeface="Times New Roman"/>
                        </a:rPr>
                        <a:t>3</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800">
                          <a:latin typeface="Arial"/>
                          <a:ea typeface="Calibri"/>
                          <a:cs typeface="Times New Roman"/>
                        </a:rPr>
                        <a:t>Sharing of gifts with each other </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latin typeface="Calibri"/>
                          <a:ea typeface="Calibri"/>
                          <a:cs typeface="Times New Roman"/>
                        </a:rPr>
                        <a: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800" b="0" dirty="0">
                          <a:latin typeface="Arial"/>
                          <a:ea typeface="Calibri"/>
                          <a:cs typeface="Times New Roman"/>
                        </a:rPr>
                        <a:t>Can be related to a cultural aspect and students follow this up with a written activity on the same topic</a:t>
                      </a:r>
                      <a:endParaRPr lang="en-US" sz="1800" b="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948530">
                <a:tc>
                  <a:txBody>
                    <a:bodyPr/>
                    <a:lstStyle/>
                    <a:p>
                      <a:pPr marL="0" marR="0">
                        <a:lnSpc>
                          <a:spcPct val="115000"/>
                        </a:lnSpc>
                        <a:spcBef>
                          <a:spcPts val="0"/>
                        </a:spcBef>
                        <a:spcAft>
                          <a:spcPts val="0"/>
                        </a:spcAft>
                      </a:pPr>
                      <a:r>
                        <a:rPr lang="en-GB" sz="1800">
                          <a:latin typeface="Arial"/>
                          <a:ea typeface="Calibri"/>
                          <a:cs typeface="Times New Roman"/>
                        </a:rPr>
                        <a:t>4</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800">
                          <a:latin typeface="Arial"/>
                          <a:ea typeface="Calibri"/>
                          <a:cs typeface="Times New Roman"/>
                        </a:rPr>
                        <a:t>For a project on environment, finding out about waste management processes in each other’s countries and writing an essay </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latin typeface="Calibri"/>
                          <a:ea typeface="Calibri"/>
                          <a:cs typeface="Times New Roman"/>
                        </a:rPr>
                        <a: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20190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631D4-D0DC-4938-8191-437B4723F812}"/>
              </a:ext>
            </a:extLst>
          </p:cNvPr>
          <p:cNvSpPr>
            <a:spLocks noGrp="1"/>
          </p:cNvSpPr>
          <p:nvPr>
            <p:ph type="title"/>
          </p:nvPr>
        </p:nvSpPr>
        <p:spPr>
          <a:xfrm>
            <a:off x="407368" y="2120345"/>
            <a:ext cx="11449272" cy="1020623"/>
          </a:xfrm>
        </p:spPr>
        <p:txBody>
          <a:bodyPr/>
          <a:lstStyle/>
          <a:p>
            <a:r>
              <a:rPr lang="en-US" dirty="0">
                <a:solidFill>
                  <a:srgbClr val="00969C"/>
                </a:solidFill>
                <a:ea typeface="ＭＳ Ｐゴシック" pitchFamily="34" charset="-128"/>
                <a:cs typeface="Arial" charset="0"/>
              </a:rPr>
              <a:t>What is Connecting Classrooms through Global Learning (CCGL)?</a:t>
            </a:r>
            <a:endParaRPr lang="en-GB" dirty="0"/>
          </a:p>
        </p:txBody>
      </p:sp>
      <p:sp>
        <p:nvSpPr>
          <p:cNvPr id="3" name="Rectangle 3">
            <a:extLst>
              <a:ext uri="{FF2B5EF4-FFF2-40B4-BE49-F238E27FC236}">
                <a16:creationId xmlns:a16="http://schemas.microsoft.com/office/drawing/2014/main" id="{6F3DA183-8ED5-43F8-B339-0863F68002A4}"/>
              </a:ext>
            </a:extLst>
          </p:cNvPr>
          <p:cNvSpPr txBox="1">
            <a:spLocks noChangeArrowheads="1"/>
          </p:cNvSpPr>
          <p:nvPr/>
        </p:nvSpPr>
        <p:spPr bwMode="auto">
          <a:xfrm>
            <a:off x="656352" y="2708920"/>
            <a:ext cx="10912255" cy="381642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0"/>
              </a:spcBef>
              <a:buNone/>
              <a:tabLst>
                <a:tab pos="0" algn="l"/>
                <a:tab pos="869156" algn="l"/>
                <a:tab pos="1006079" algn="l"/>
              </a:tabLst>
            </a:pPr>
            <a:r>
              <a:rPr lang="en-GB" sz="2100" dirty="0"/>
              <a:t>Connecting Classrooms through Global Learning (CCGL) supports teachers and school leaders to improve teaching giving students the knowledge, skills and attitudes they need to make a positive contribution now and in the future. </a:t>
            </a:r>
          </a:p>
          <a:p>
            <a:pPr marL="0" indent="0">
              <a:spcBef>
                <a:spcPct val="0"/>
              </a:spcBef>
              <a:buNone/>
              <a:tabLst>
                <a:tab pos="0" algn="l"/>
                <a:tab pos="869156" algn="l"/>
                <a:tab pos="1006079" algn="l"/>
              </a:tabLst>
            </a:pPr>
            <a:endParaRPr lang="en-GB" altLang="en-US" sz="2100" dirty="0"/>
          </a:p>
          <a:p>
            <a:pPr marL="0" indent="0">
              <a:spcBef>
                <a:spcPct val="0"/>
              </a:spcBef>
              <a:buNone/>
              <a:tabLst>
                <a:tab pos="0" algn="l"/>
                <a:tab pos="869156" algn="l"/>
                <a:tab pos="1006079" algn="l"/>
              </a:tabLst>
            </a:pPr>
            <a:r>
              <a:rPr lang="en-GB" altLang="en-US" sz="2100" dirty="0"/>
              <a:t>Our strands are:</a:t>
            </a:r>
          </a:p>
          <a:p>
            <a:pPr marL="0" indent="0">
              <a:spcBef>
                <a:spcPct val="0"/>
              </a:spcBef>
              <a:buNone/>
              <a:tabLst>
                <a:tab pos="0" algn="l"/>
                <a:tab pos="869156" algn="l"/>
                <a:tab pos="1006079" algn="l"/>
              </a:tabLst>
            </a:pPr>
            <a:endParaRPr lang="en-GB" altLang="en-US" sz="2100" dirty="0"/>
          </a:p>
          <a:p>
            <a:pPr>
              <a:spcBef>
                <a:spcPct val="0"/>
              </a:spcBef>
              <a:buFontTx/>
              <a:buChar char="-"/>
              <a:tabLst>
                <a:tab pos="0" algn="l"/>
                <a:tab pos="869156" algn="l"/>
                <a:tab pos="1006079" algn="l"/>
              </a:tabLst>
            </a:pPr>
            <a:r>
              <a:rPr lang="en-GB" altLang="en-US" sz="2100" dirty="0"/>
              <a:t>Teacher and School Leader Professional Development</a:t>
            </a:r>
          </a:p>
          <a:p>
            <a:pPr>
              <a:spcBef>
                <a:spcPct val="0"/>
              </a:spcBef>
              <a:buFontTx/>
              <a:buChar char="-"/>
              <a:tabLst>
                <a:tab pos="0" algn="l"/>
                <a:tab pos="869156" algn="l"/>
                <a:tab pos="1006079" algn="l"/>
              </a:tabLst>
            </a:pPr>
            <a:r>
              <a:rPr lang="en-GB" altLang="en-US" sz="2100" dirty="0"/>
              <a:t>International School Award Programme</a:t>
            </a:r>
          </a:p>
          <a:p>
            <a:pPr>
              <a:spcBef>
                <a:spcPct val="0"/>
              </a:spcBef>
              <a:buFontTx/>
              <a:buChar char="-"/>
              <a:tabLst>
                <a:tab pos="0" algn="l"/>
                <a:tab pos="869156" algn="l"/>
                <a:tab pos="1006079" algn="l"/>
              </a:tabLst>
            </a:pPr>
            <a:r>
              <a:rPr lang="en-GB" altLang="en-US" sz="2100" dirty="0"/>
              <a:t>Professional Partnerships </a:t>
            </a:r>
          </a:p>
          <a:p>
            <a:pPr>
              <a:spcBef>
                <a:spcPct val="0"/>
              </a:spcBef>
              <a:buFontTx/>
              <a:buChar char="-"/>
              <a:tabLst>
                <a:tab pos="0" algn="l"/>
                <a:tab pos="869156" algn="l"/>
                <a:tab pos="1006079" algn="l"/>
              </a:tabLst>
            </a:pPr>
            <a:r>
              <a:rPr lang="en-GB" altLang="en-US" sz="2100" dirty="0"/>
              <a:t>Policy Level Engagement</a:t>
            </a:r>
          </a:p>
          <a:p>
            <a:pPr>
              <a:spcBef>
                <a:spcPct val="0"/>
              </a:spcBef>
              <a:buFontTx/>
              <a:buChar char="-"/>
              <a:tabLst>
                <a:tab pos="0" algn="l"/>
                <a:tab pos="869156" algn="l"/>
                <a:tab pos="1006079" algn="l"/>
              </a:tabLst>
            </a:pPr>
            <a:endParaRPr lang="en-GB" altLang="en-US" sz="2100" dirty="0"/>
          </a:p>
          <a:p>
            <a:pPr marL="0" indent="0">
              <a:spcBef>
                <a:spcPct val="0"/>
              </a:spcBef>
              <a:buNone/>
              <a:tabLst>
                <a:tab pos="0" algn="l"/>
                <a:tab pos="869156" algn="l"/>
                <a:tab pos="1006079" algn="l"/>
              </a:tabLst>
            </a:pPr>
            <a:r>
              <a:rPr lang="en-GB" sz="1800" dirty="0"/>
              <a:t>For more information of CCGL in Nepal go to our website </a:t>
            </a:r>
            <a:r>
              <a:rPr lang="en-GB" sz="1800" dirty="0">
                <a:hlinkClick r:id="rId3"/>
              </a:rPr>
              <a:t>www.britishcouncil.org.np</a:t>
            </a:r>
            <a:r>
              <a:rPr lang="en-GB" sz="1800" dirty="0"/>
              <a:t> </a:t>
            </a:r>
          </a:p>
          <a:p>
            <a:pPr marL="0" indent="0">
              <a:spcBef>
                <a:spcPct val="0"/>
              </a:spcBef>
              <a:buNone/>
              <a:tabLst>
                <a:tab pos="0" algn="l"/>
                <a:tab pos="869156" algn="l"/>
                <a:tab pos="1006079" algn="l"/>
              </a:tabLst>
            </a:pPr>
            <a:endParaRPr lang="en-US" altLang="en-US" sz="1800" dirty="0"/>
          </a:p>
          <a:p>
            <a:pPr marL="0" indent="0">
              <a:spcBef>
                <a:spcPct val="0"/>
              </a:spcBef>
              <a:buNone/>
              <a:tabLst>
                <a:tab pos="0" algn="l"/>
                <a:tab pos="869156" algn="l"/>
                <a:tab pos="1006079" algn="l"/>
              </a:tabLst>
            </a:pPr>
            <a:endParaRPr lang="en-US" altLang="en-US" sz="1800" dirty="0"/>
          </a:p>
          <a:p>
            <a:endParaRPr lang="en-GB" sz="1800" dirty="0"/>
          </a:p>
        </p:txBody>
      </p:sp>
    </p:spTree>
    <p:extLst>
      <p:ext uri="{BB962C8B-B14F-4D97-AF65-F5344CB8AC3E}">
        <p14:creationId xmlns:p14="http://schemas.microsoft.com/office/powerpoint/2010/main" val="4168226155"/>
      </p:ext>
    </p:extLst>
  </p:cSld>
  <p:clrMapOvr>
    <a:masterClrMapping/>
  </p:clrMapOvr>
  <mc:AlternateContent xmlns:mc="http://schemas.openxmlformats.org/markup-compatibility/2006" xmlns:p14="http://schemas.microsoft.com/office/powerpoint/2010/main">
    <mc:Choice Requires="p14">
      <p:transition spd="slow" p14:dur="2000" advTm="36732"/>
    </mc:Choice>
    <mc:Fallback xmlns="">
      <p:transition spd="slow" advTm="36732"/>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1C2ED72A-16C8-4A9A-80D0-9A1E066260A8}"/>
              </a:ext>
            </a:extLst>
          </p:cNvPr>
          <p:cNvGraphicFramePr>
            <a:graphicFrameLocks noGrp="1"/>
          </p:cNvGraphicFramePr>
          <p:nvPr>
            <p:extLst>
              <p:ext uri="{D42A27DB-BD31-4B8C-83A1-F6EECF244321}">
                <p14:modId xmlns:p14="http://schemas.microsoft.com/office/powerpoint/2010/main" val="500557550"/>
              </p:ext>
            </p:extLst>
          </p:nvPr>
        </p:nvGraphicFramePr>
        <p:xfrm>
          <a:off x="407368" y="1772816"/>
          <a:ext cx="11521280" cy="5047228"/>
        </p:xfrm>
        <a:graphic>
          <a:graphicData uri="http://schemas.openxmlformats.org/drawingml/2006/table">
            <a:tbl>
              <a:tblPr/>
              <a:tblGrid>
                <a:gridCol w="854417">
                  <a:extLst>
                    <a:ext uri="{9D8B030D-6E8A-4147-A177-3AD203B41FA5}">
                      <a16:colId xmlns:a16="http://schemas.microsoft.com/office/drawing/2014/main" val="20000"/>
                    </a:ext>
                  </a:extLst>
                </a:gridCol>
                <a:gridCol w="3682087">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6192688">
                  <a:extLst>
                    <a:ext uri="{9D8B030D-6E8A-4147-A177-3AD203B41FA5}">
                      <a16:colId xmlns:a16="http://schemas.microsoft.com/office/drawing/2014/main" val="20003"/>
                    </a:ext>
                  </a:extLst>
                </a:gridCol>
              </a:tblGrid>
              <a:tr h="716279">
                <a:tc>
                  <a:txBody>
                    <a:bodyPr/>
                    <a:lstStyle/>
                    <a:p>
                      <a:pPr marL="0" marR="0">
                        <a:lnSpc>
                          <a:spcPct val="115000"/>
                        </a:lnSpc>
                        <a:spcBef>
                          <a:spcPts val="0"/>
                        </a:spcBef>
                        <a:spcAft>
                          <a:spcPts val="0"/>
                        </a:spcAft>
                      </a:pPr>
                      <a:r>
                        <a:rPr lang="en-GB" sz="1800" dirty="0">
                          <a:latin typeface="Arial"/>
                          <a:ea typeface="Calibri"/>
                          <a:cs typeface="Times New Roman"/>
                        </a:rPr>
                        <a:t>5</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800" dirty="0">
                          <a:latin typeface="Arial"/>
                          <a:ea typeface="Calibri"/>
                          <a:cs typeface="Times New Roman"/>
                        </a:rPr>
                        <a:t>A picnic which both partner schools attend together</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180269">
                <a:tc>
                  <a:txBody>
                    <a:bodyPr/>
                    <a:lstStyle/>
                    <a:p>
                      <a:pPr marL="0" marR="0">
                        <a:lnSpc>
                          <a:spcPct val="115000"/>
                        </a:lnSpc>
                        <a:spcBef>
                          <a:spcPts val="0"/>
                        </a:spcBef>
                        <a:spcAft>
                          <a:spcPts val="0"/>
                        </a:spcAft>
                      </a:pPr>
                      <a:r>
                        <a:rPr lang="en-GB" sz="1800">
                          <a:latin typeface="Arial"/>
                          <a:ea typeface="Calibri"/>
                          <a:cs typeface="Times New Roman"/>
                        </a:rPr>
                        <a:t>6</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800">
                          <a:latin typeface="Arial"/>
                          <a:ea typeface="Calibri"/>
                          <a:cs typeface="Times New Roman"/>
                        </a:rPr>
                        <a:t>School to school development projects and teacher to teacher visits where learning are shared with each other.</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204276">
                <a:tc>
                  <a:txBody>
                    <a:bodyPr/>
                    <a:lstStyle/>
                    <a:p>
                      <a:pPr marL="0" marR="0">
                        <a:lnSpc>
                          <a:spcPct val="115000"/>
                        </a:lnSpc>
                        <a:spcBef>
                          <a:spcPts val="0"/>
                        </a:spcBef>
                        <a:spcAft>
                          <a:spcPts val="0"/>
                        </a:spcAft>
                      </a:pPr>
                      <a:r>
                        <a:rPr lang="en-GB" sz="1800">
                          <a:latin typeface="Arial"/>
                          <a:ea typeface="Calibri"/>
                          <a:cs typeface="Times New Roman"/>
                        </a:rPr>
                        <a:t>7</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800">
                          <a:latin typeface="Arial"/>
                          <a:ea typeface="Calibri"/>
                          <a:cs typeface="Times New Roman"/>
                        </a:rPr>
                        <a:t>Learning to draw the flags of each other’s countries.</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867728">
                <a:tc>
                  <a:txBody>
                    <a:bodyPr/>
                    <a:lstStyle/>
                    <a:p>
                      <a:pPr marL="0" marR="0">
                        <a:lnSpc>
                          <a:spcPct val="115000"/>
                        </a:lnSpc>
                        <a:spcBef>
                          <a:spcPts val="0"/>
                        </a:spcBef>
                        <a:spcAft>
                          <a:spcPts val="0"/>
                        </a:spcAft>
                      </a:pPr>
                      <a:r>
                        <a:rPr lang="en-GB" sz="1800">
                          <a:latin typeface="Arial"/>
                          <a:ea typeface="Calibri"/>
                          <a:cs typeface="Times New Roman"/>
                        </a:rPr>
                        <a:t>8</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800" dirty="0">
                          <a:latin typeface="Arial"/>
                          <a:ea typeface="Calibri"/>
                          <a:cs typeface="Times New Roman"/>
                        </a:rPr>
                        <a:t>Learning to play each other’s musical instruments and performing at a school function.</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1800" dirty="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773210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1C2ED72A-16C8-4A9A-80D0-9A1E066260A8}"/>
              </a:ext>
            </a:extLst>
          </p:cNvPr>
          <p:cNvGraphicFramePr>
            <a:graphicFrameLocks noGrp="1"/>
          </p:cNvGraphicFramePr>
          <p:nvPr>
            <p:extLst>
              <p:ext uri="{D42A27DB-BD31-4B8C-83A1-F6EECF244321}">
                <p14:modId xmlns:p14="http://schemas.microsoft.com/office/powerpoint/2010/main" val="4132962822"/>
              </p:ext>
            </p:extLst>
          </p:nvPr>
        </p:nvGraphicFramePr>
        <p:xfrm>
          <a:off x="407368" y="1772816"/>
          <a:ext cx="11521280" cy="5047228"/>
        </p:xfrm>
        <a:graphic>
          <a:graphicData uri="http://schemas.openxmlformats.org/drawingml/2006/table">
            <a:tbl>
              <a:tblPr/>
              <a:tblGrid>
                <a:gridCol w="854417">
                  <a:extLst>
                    <a:ext uri="{9D8B030D-6E8A-4147-A177-3AD203B41FA5}">
                      <a16:colId xmlns:a16="http://schemas.microsoft.com/office/drawing/2014/main" val="20000"/>
                    </a:ext>
                  </a:extLst>
                </a:gridCol>
                <a:gridCol w="3682087">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6192688">
                  <a:extLst>
                    <a:ext uri="{9D8B030D-6E8A-4147-A177-3AD203B41FA5}">
                      <a16:colId xmlns:a16="http://schemas.microsoft.com/office/drawing/2014/main" val="20003"/>
                    </a:ext>
                  </a:extLst>
                </a:gridCol>
              </a:tblGrid>
              <a:tr h="716279">
                <a:tc>
                  <a:txBody>
                    <a:bodyPr/>
                    <a:lstStyle/>
                    <a:p>
                      <a:pPr marL="0" marR="0">
                        <a:lnSpc>
                          <a:spcPct val="115000"/>
                        </a:lnSpc>
                        <a:spcBef>
                          <a:spcPts val="0"/>
                        </a:spcBef>
                        <a:spcAft>
                          <a:spcPts val="0"/>
                        </a:spcAft>
                      </a:pPr>
                      <a:r>
                        <a:rPr lang="en-GB" sz="1800" dirty="0">
                          <a:latin typeface="Arial"/>
                          <a:ea typeface="Calibri"/>
                          <a:cs typeface="Times New Roman"/>
                        </a:rPr>
                        <a:t>5</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800" dirty="0">
                          <a:latin typeface="Arial"/>
                          <a:ea typeface="Calibri"/>
                          <a:cs typeface="Times New Roman"/>
                        </a:rPr>
                        <a:t>A picnic which both partner schools attend together</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latin typeface="Calibri"/>
                          <a:ea typeface="Calibri"/>
                          <a:cs typeface="Times New Roman"/>
                        </a:rPr>
                        <a:t>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800" b="0" dirty="0">
                          <a:latin typeface="Arial"/>
                          <a:ea typeface="Calibri"/>
                          <a:cs typeface="Times New Roman"/>
                        </a:rPr>
                        <a:t>The picnic can be tied to a research activity or a field visit</a:t>
                      </a:r>
                      <a:endParaRPr lang="en-US" sz="1800" b="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180269">
                <a:tc>
                  <a:txBody>
                    <a:bodyPr/>
                    <a:lstStyle/>
                    <a:p>
                      <a:pPr marL="0" marR="0">
                        <a:lnSpc>
                          <a:spcPct val="115000"/>
                        </a:lnSpc>
                        <a:spcBef>
                          <a:spcPts val="0"/>
                        </a:spcBef>
                        <a:spcAft>
                          <a:spcPts val="0"/>
                        </a:spcAft>
                      </a:pPr>
                      <a:r>
                        <a:rPr lang="en-GB" sz="1800">
                          <a:latin typeface="Arial"/>
                          <a:ea typeface="Calibri"/>
                          <a:cs typeface="Times New Roman"/>
                        </a:rPr>
                        <a:t>6</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800">
                          <a:latin typeface="Arial"/>
                          <a:ea typeface="Calibri"/>
                          <a:cs typeface="Times New Roman"/>
                        </a:rPr>
                        <a:t>School to school development projects and teacher to teacher visits where learning are shared with each other.</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latin typeface="Calibri"/>
                          <a:ea typeface="Calibri"/>
                          <a:cs typeface="Times New Roman"/>
                        </a:rPr>
                        <a:t>Y&amp;N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800" b="0" dirty="0">
                          <a:latin typeface="Arial"/>
                          <a:ea typeface="Calibri"/>
                          <a:cs typeface="Times New Roman"/>
                        </a:rPr>
                        <a:t>This is also a collaborative activity for teachers where learning has taken place.</a:t>
                      </a:r>
                      <a:endParaRPr lang="en-US" sz="1800" b="0" dirty="0">
                        <a:latin typeface="Calibri"/>
                        <a:ea typeface="Calibri"/>
                        <a:cs typeface="Times New Roman"/>
                      </a:endParaRPr>
                    </a:p>
                    <a:p>
                      <a:pPr marL="0" marR="0">
                        <a:lnSpc>
                          <a:spcPct val="115000"/>
                        </a:lnSpc>
                        <a:spcBef>
                          <a:spcPts val="0"/>
                        </a:spcBef>
                        <a:spcAft>
                          <a:spcPts val="0"/>
                        </a:spcAft>
                      </a:pPr>
                      <a:r>
                        <a:rPr lang="en-GB" sz="1800" b="0" dirty="0">
                          <a:latin typeface="Arial"/>
                          <a:ea typeface="Calibri"/>
                          <a:cs typeface="Times New Roman"/>
                        </a:rPr>
                        <a:t>If the learning is cascaded down to students and students follow that up with another activity then this will become a collaborative activity for ISA. </a:t>
                      </a:r>
                      <a:endParaRPr lang="en-US" sz="1800" b="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204276">
                <a:tc>
                  <a:txBody>
                    <a:bodyPr/>
                    <a:lstStyle/>
                    <a:p>
                      <a:pPr marL="0" marR="0">
                        <a:lnSpc>
                          <a:spcPct val="115000"/>
                        </a:lnSpc>
                        <a:spcBef>
                          <a:spcPts val="0"/>
                        </a:spcBef>
                        <a:spcAft>
                          <a:spcPts val="0"/>
                        </a:spcAft>
                      </a:pPr>
                      <a:r>
                        <a:rPr lang="en-GB" sz="1800">
                          <a:latin typeface="Arial"/>
                          <a:ea typeface="Calibri"/>
                          <a:cs typeface="Times New Roman"/>
                        </a:rPr>
                        <a:t>7</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800">
                          <a:latin typeface="Arial"/>
                          <a:ea typeface="Calibri"/>
                          <a:cs typeface="Times New Roman"/>
                        </a:rPr>
                        <a:t>Learning to draw the flags of each other’s countries.</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latin typeface="Calibri"/>
                          <a:ea typeface="Calibri"/>
                          <a:cs typeface="Times New Roman"/>
                        </a:rPr>
                        <a: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800" dirty="0">
                          <a:latin typeface="Arial"/>
                          <a:ea typeface="Calibri"/>
                          <a:cs typeface="Times New Roman"/>
                        </a:rPr>
                        <a:t>The students can then follow that up with a written report or other activities in relation to  geometry or </a:t>
                      </a:r>
                      <a:r>
                        <a:rPr lang="en-GB" sz="1800" dirty="0" err="1">
                          <a:latin typeface="Arial"/>
                          <a:ea typeface="Calibri"/>
                          <a:cs typeface="Times New Roman"/>
                        </a:rPr>
                        <a:t>colors,etc</a:t>
                      </a:r>
                      <a:r>
                        <a:rPr lang="en-GB" sz="1800" dirty="0">
                          <a:latin typeface="Arial"/>
                          <a:ea typeface="Calibri"/>
                          <a:cs typeface="Times New Roman"/>
                        </a:rPr>
                        <a:t> based on the class</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867728">
                <a:tc>
                  <a:txBody>
                    <a:bodyPr/>
                    <a:lstStyle/>
                    <a:p>
                      <a:pPr marL="0" marR="0">
                        <a:lnSpc>
                          <a:spcPct val="115000"/>
                        </a:lnSpc>
                        <a:spcBef>
                          <a:spcPts val="0"/>
                        </a:spcBef>
                        <a:spcAft>
                          <a:spcPts val="0"/>
                        </a:spcAft>
                      </a:pPr>
                      <a:r>
                        <a:rPr lang="en-GB" sz="1800">
                          <a:latin typeface="Arial"/>
                          <a:ea typeface="Calibri"/>
                          <a:cs typeface="Times New Roman"/>
                        </a:rPr>
                        <a:t>8</a:t>
                      </a:r>
                      <a:endParaRPr lang="en-US"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800" dirty="0">
                          <a:latin typeface="Arial"/>
                          <a:ea typeface="Calibri"/>
                          <a:cs typeface="Times New Roman"/>
                        </a:rPr>
                        <a:t>Learning to play each other’s musical instruments and performing at a school function.</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latin typeface="Calibri"/>
                          <a:ea typeface="Calibri"/>
                          <a:cs typeface="Times New Roman"/>
                        </a:rPr>
                        <a: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1800" dirty="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3894347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324BE-7F3F-4049-B8F2-7568BC701430}"/>
              </a:ext>
            </a:extLst>
          </p:cNvPr>
          <p:cNvSpPr>
            <a:spLocks noGrp="1"/>
          </p:cNvSpPr>
          <p:nvPr>
            <p:ph type="title"/>
          </p:nvPr>
        </p:nvSpPr>
        <p:spPr>
          <a:xfrm>
            <a:off x="685800" y="1828800"/>
            <a:ext cx="10972800" cy="555625"/>
          </a:xfrm>
        </p:spPr>
        <p:txBody>
          <a:bodyPr/>
          <a:lstStyle/>
          <a:p>
            <a:r>
              <a:rPr lang="en-US" dirty="0"/>
              <a:t>Understanding 20% Local Curriculum</a:t>
            </a:r>
            <a:endParaRPr lang="en-GB" dirty="0"/>
          </a:p>
        </p:txBody>
      </p:sp>
      <p:sp>
        <p:nvSpPr>
          <p:cNvPr id="3" name="Content Placeholder 2">
            <a:extLst>
              <a:ext uri="{FF2B5EF4-FFF2-40B4-BE49-F238E27FC236}">
                <a16:creationId xmlns:a16="http://schemas.microsoft.com/office/drawing/2014/main" id="{B4E8933A-3C4D-4255-8862-1CCF261C4C0C}"/>
              </a:ext>
            </a:extLst>
          </p:cNvPr>
          <p:cNvSpPr txBox="1">
            <a:spLocks/>
          </p:cNvSpPr>
          <p:nvPr/>
        </p:nvSpPr>
        <p:spPr>
          <a:xfrm>
            <a:off x="1127448" y="2689225"/>
            <a:ext cx="8930952" cy="3980135"/>
          </a:xfrm>
          <a:prstGeom prst="rect">
            <a:avLst/>
          </a:prstGeom>
        </p:spPr>
        <p:txBody>
          <a:bodyPr>
            <a:noAutofit/>
          </a:bodyPr>
          <a:lstStyle/>
          <a:p>
            <a:pPr marL="257175" marR="0" lvl="0" indent="-257175" algn="l" defTabSz="342900" rtl="0" eaLnBrk="0" fontAlgn="base" latinLnBrk="0" hangingPunct="0">
              <a:lnSpc>
                <a:spcPct val="100000"/>
              </a:lnSpc>
              <a:spcBef>
                <a:spcPct val="20000"/>
              </a:spcBef>
              <a:spcAft>
                <a:spcPct val="0"/>
              </a:spcAft>
              <a:buClrTx/>
              <a:buSzTx/>
              <a:buFont typeface="Arial" charset="0"/>
              <a:buChar char="•"/>
              <a:tabLst/>
              <a:defRPr/>
            </a:pPr>
            <a:r>
              <a:rPr kumimoji="0" lang="en-GB" sz="2000" b="0" i="0" u="none" strike="noStrike" kern="1200" cap="none" spc="0" normalizeH="0" baseline="0" noProof="0" dirty="0">
                <a:ln>
                  <a:noFill/>
                </a:ln>
                <a:solidFill>
                  <a:schemeClr val="tx1"/>
                </a:solidFill>
                <a:effectLst/>
                <a:uLnTx/>
                <a:uFillTx/>
                <a:ea typeface="ＭＳ Ｐゴシック" charset="-128"/>
                <a:cs typeface="ＭＳ Ｐゴシック" charset="-128"/>
              </a:rPr>
              <a:t>The study which carries local ethos and values prepared by local expertise in low cost is local curriculum.</a:t>
            </a:r>
          </a:p>
          <a:p>
            <a:pPr marL="257175" marR="0" lvl="0" indent="-257175" algn="l" defTabSz="342900" rtl="0" eaLnBrk="0" fontAlgn="base" latinLnBrk="0" hangingPunct="0">
              <a:lnSpc>
                <a:spcPct val="100000"/>
              </a:lnSpc>
              <a:spcBef>
                <a:spcPct val="20000"/>
              </a:spcBef>
              <a:spcAft>
                <a:spcPct val="0"/>
              </a:spcAft>
              <a:buClrTx/>
              <a:buSzTx/>
              <a:buFont typeface="Arial" charset="0"/>
              <a:buChar char="•"/>
              <a:tabLst/>
              <a:defRPr/>
            </a:pPr>
            <a:r>
              <a:rPr kumimoji="0" lang="en-GB" sz="2000" b="0" i="0" u="none" strike="noStrike" kern="1200" cap="none" spc="0" normalizeH="0" baseline="0" noProof="0" dirty="0">
                <a:ln>
                  <a:noFill/>
                </a:ln>
                <a:solidFill>
                  <a:schemeClr val="tx1"/>
                </a:solidFill>
                <a:effectLst/>
                <a:uLnTx/>
                <a:uFillTx/>
                <a:ea typeface="ＭＳ Ｐゴシック" charset="-128"/>
                <a:cs typeface="ＭＳ Ｐゴシック" charset="-128"/>
              </a:rPr>
              <a:t>Issues which are not addressed by central curriculum is addressed by local curriculum.</a:t>
            </a:r>
          </a:p>
          <a:p>
            <a:pPr marL="257175" marR="0" lvl="0" indent="-257175" algn="l" defTabSz="342900" rtl="0" eaLnBrk="0" fontAlgn="base" latinLnBrk="0" hangingPunct="0">
              <a:lnSpc>
                <a:spcPct val="100000"/>
              </a:lnSpc>
              <a:spcBef>
                <a:spcPct val="20000"/>
              </a:spcBef>
              <a:spcAft>
                <a:spcPct val="0"/>
              </a:spcAft>
              <a:buClrTx/>
              <a:buSzTx/>
              <a:buFont typeface="Arial" charset="0"/>
              <a:buChar char="•"/>
              <a:tabLst/>
              <a:defRPr/>
            </a:pPr>
            <a:r>
              <a:rPr kumimoji="0" lang="en-GB" sz="2000" b="0" i="0" u="none" strike="noStrike" kern="1200" cap="none" spc="0" normalizeH="0" baseline="0" noProof="0" dirty="0">
                <a:ln>
                  <a:noFill/>
                </a:ln>
                <a:solidFill>
                  <a:schemeClr val="tx1"/>
                </a:solidFill>
                <a:effectLst/>
                <a:uLnTx/>
                <a:uFillTx/>
                <a:ea typeface="ＭＳ Ｐゴシック" charset="-128"/>
                <a:cs typeface="ＭＳ Ｐゴシック" charset="-128"/>
              </a:rPr>
              <a:t>Practical, independent and behavioural study.</a:t>
            </a:r>
          </a:p>
          <a:p>
            <a:pPr marL="257175" lvl="0" indent="-257175" defTabSz="342900" eaLnBrk="0" fontAlgn="base" hangingPunct="0">
              <a:spcBef>
                <a:spcPct val="20000"/>
              </a:spcBef>
              <a:spcAft>
                <a:spcPct val="0"/>
              </a:spcAft>
              <a:buFont typeface="Arial" charset="0"/>
              <a:buChar char="•"/>
              <a:defRPr/>
            </a:pPr>
            <a:r>
              <a:rPr lang="en-US" sz="2000" dirty="0"/>
              <a:t>20% Local Curriculum is set from grade 1 to 5 by Curriculum Development Centre(CDC),Government of Nepal.</a:t>
            </a:r>
          </a:p>
          <a:p>
            <a:pPr marL="257175" lvl="0" indent="-257175" defTabSz="342900" eaLnBrk="0" fontAlgn="base" hangingPunct="0">
              <a:spcBef>
                <a:spcPct val="20000"/>
              </a:spcBef>
              <a:spcAft>
                <a:spcPct val="0"/>
              </a:spcAft>
              <a:buFont typeface="Arial" charset="0"/>
              <a:buChar char="•"/>
              <a:defRPr/>
            </a:pPr>
            <a:r>
              <a:rPr lang="en-US" sz="2000" dirty="0"/>
              <a:t>80% is taught from the text and for remaining 20%, teacher should design curriculum addressing local ethos then prepare action plan and finally the project is done.</a:t>
            </a:r>
          </a:p>
          <a:p>
            <a:pPr marL="257175" lvl="0" indent="-257175" defTabSz="342900" eaLnBrk="0" fontAlgn="base" hangingPunct="0">
              <a:spcBef>
                <a:spcPct val="20000"/>
              </a:spcBef>
              <a:spcAft>
                <a:spcPct val="0"/>
              </a:spcAft>
              <a:buFont typeface="Arial" charset="0"/>
              <a:buChar char="•"/>
              <a:defRPr/>
            </a:pPr>
            <a:r>
              <a:rPr lang="en-US" sz="2000" dirty="0"/>
              <a:t>It covers three subjects: Social Study, Creative Arts and Physical Education.</a:t>
            </a:r>
            <a:endParaRPr kumimoji="0" lang="en-GB" sz="2000" b="0" i="0" u="none" strike="noStrike" kern="1200" cap="none" spc="0" normalizeH="0" baseline="0" noProof="0" dirty="0">
              <a:ln>
                <a:noFill/>
              </a:ln>
              <a:solidFill>
                <a:schemeClr val="tx1"/>
              </a:solidFill>
              <a:effectLst/>
              <a:uLnTx/>
              <a:uFillTx/>
              <a:ea typeface="ＭＳ Ｐゴシック" charset="-128"/>
              <a:cs typeface="ＭＳ Ｐゴシック" charset="-128"/>
            </a:endParaRPr>
          </a:p>
          <a:p>
            <a:pPr marL="257175" marR="0" lvl="0" indent="-257175" algn="l" defTabSz="342900" rtl="0" eaLnBrk="0" fontAlgn="base" latinLnBrk="0" hangingPunct="0">
              <a:lnSpc>
                <a:spcPct val="100000"/>
              </a:lnSpc>
              <a:spcBef>
                <a:spcPct val="20000"/>
              </a:spcBef>
              <a:spcAft>
                <a:spcPct val="0"/>
              </a:spcAft>
              <a:buClrTx/>
              <a:buSzTx/>
              <a:buFont typeface="Arial" charset="0"/>
              <a:buChar char="•"/>
              <a:tabLst/>
              <a:defRPr/>
            </a:pPr>
            <a:endParaRPr kumimoji="0" lang="en-GB" sz="1400" b="0" i="0" u="none" strike="noStrike" kern="1200" cap="none" spc="0" normalizeH="0" baseline="0" noProof="0" dirty="0">
              <a:ln>
                <a:noFill/>
              </a:ln>
              <a:solidFill>
                <a:schemeClr val="tx1"/>
              </a:solidFill>
              <a:effectLst/>
              <a:uLnTx/>
              <a:uFillTx/>
              <a:ea typeface="ＭＳ Ｐゴシック" charset="-128"/>
              <a:cs typeface="ＭＳ Ｐゴシック" charset="-128"/>
            </a:endParaRPr>
          </a:p>
          <a:p>
            <a:pPr marL="257175" marR="0" lvl="0" indent="-257175" algn="l" defTabSz="342900" rtl="0" eaLnBrk="0" fontAlgn="base" latinLnBrk="0" hangingPunct="0">
              <a:lnSpc>
                <a:spcPct val="100000"/>
              </a:lnSpc>
              <a:spcBef>
                <a:spcPct val="20000"/>
              </a:spcBef>
              <a:spcAft>
                <a:spcPct val="0"/>
              </a:spcAft>
              <a:buClrTx/>
              <a:buSzTx/>
              <a:buFont typeface="Arial" charset="0"/>
              <a:buChar char="•"/>
              <a:tabLst/>
              <a:defRPr/>
            </a:pPr>
            <a:endParaRPr kumimoji="0" lang="en-GB" sz="1400" b="0" i="0" u="none" strike="noStrike" kern="1200" cap="none" spc="0" normalizeH="0" baseline="0" noProof="0" dirty="0">
              <a:ln>
                <a:noFill/>
              </a:ln>
              <a:solidFill>
                <a:schemeClr val="tx1"/>
              </a:solidFill>
              <a:effectLst/>
              <a:uLnTx/>
              <a:uFillTx/>
              <a:ea typeface="ＭＳ Ｐゴシック" charset="-128"/>
              <a:cs typeface="ＭＳ Ｐゴシック" charset="-128"/>
            </a:endParaRPr>
          </a:p>
        </p:txBody>
      </p:sp>
    </p:spTree>
    <p:extLst>
      <p:ext uri="{BB962C8B-B14F-4D97-AF65-F5344CB8AC3E}">
        <p14:creationId xmlns:p14="http://schemas.microsoft.com/office/powerpoint/2010/main" val="1697078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Subjects covered and possible projects</a:t>
            </a:r>
          </a:p>
        </p:txBody>
      </p:sp>
      <p:sp>
        <p:nvSpPr>
          <p:cNvPr id="3" name="Content Placeholder 2"/>
          <p:cNvSpPr txBox="1">
            <a:spLocks/>
          </p:cNvSpPr>
          <p:nvPr/>
        </p:nvSpPr>
        <p:spPr>
          <a:xfrm>
            <a:off x="983432" y="2667000"/>
            <a:ext cx="9721080" cy="2346176"/>
          </a:xfrm>
          <a:prstGeom prst="rect">
            <a:avLst/>
          </a:prstGeom>
        </p:spPr>
        <p:txBody>
          <a:bodyPr/>
          <a:lstStyle/>
          <a:p>
            <a:pPr marL="257175" marR="0" lvl="0" indent="-257175" algn="l" defTabSz="342900" rtl="0" eaLnBrk="0" fontAlgn="base" latinLnBrk="0" hangingPunct="0">
              <a:lnSpc>
                <a:spcPct val="100000"/>
              </a:lnSpc>
              <a:spcBef>
                <a:spcPct val="20000"/>
              </a:spcBef>
              <a:spcAft>
                <a:spcPct val="0"/>
              </a:spcAft>
              <a:buClrTx/>
              <a:buSzTx/>
              <a:tabLst/>
              <a:defRPr/>
            </a:pPr>
            <a:r>
              <a:rPr kumimoji="0" lang="en-US" b="1" i="0" u="none" strike="noStrike" kern="1200" cap="none" spc="0" normalizeH="0" baseline="0" noProof="0" dirty="0">
                <a:ln>
                  <a:noFill/>
                </a:ln>
                <a:solidFill>
                  <a:schemeClr val="tx1"/>
                </a:solidFill>
                <a:effectLst/>
                <a:uLnTx/>
                <a:uFillTx/>
                <a:latin typeface="+mn-lt"/>
                <a:ea typeface="ＭＳ Ｐゴシック" charset="-128"/>
                <a:cs typeface="ＭＳ Ｐゴシック" charset="-128"/>
              </a:rPr>
              <a:t>Social Studies: </a:t>
            </a:r>
            <a:r>
              <a:rPr kumimoji="0" lang="en-US" b="0" i="0" u="none" strike="noStrike" kern="1200" cap="none" spc="0" normalizeH="0" baseline="0" noProof="0" dirty="0">
                <a:ln>
                  <a:noFill/>
                </a:ln>
                <a:solidFill>
                  <a:schemeClr val="tx1"/>
                </a:solidFill>
                <a:effectLst/>
                <a:uLnTx/>
                <a:uFillTx/>
                <a:latin typeface="+mn-lt"/>
                <a:ea typeface="ＭＳ Ｐゴシック" charset="-128"/>
                <a:cs typeface="ＭＳ Ｐゴシック" charset="-128"/>
              </a:rPr>
              <a:t>Cultural, historical, geographical, natural, religious, economic, ethnic caste/language, tourism, occupation, health, environment, educational and others.</a:t>
            </a:r>
          </a:p>
          <a:p>
            <a:pPr marL="257175" marR="0" lvl="0" indent="-257175" algn="l" defTabSz="342900" rtl="0" eaLnBrk="0" fontAlgn="base" latinLnBrk="0" hangingPunct="0">
              <a:lnSpc>
                <a:spcPct val="100000"/>
              </a:lnSpc>
              <a:spcBef>
                <a:spcPct val="20000"/>
              </a:spcBef>
              <a:spcAft>
                <a:spcPct val="0"/>
              </a:spcAft>
              <a:buClrTx/>
              <a:buSzTx/>
              <a:tabLst/>
              <a:defRPr/>
            </a:pPr>
            <a:endParaRPr kumimoji="0" lang="en-US" b="0" i="0" u="none" strike="noStrike" kern="1200" cap="none" spc="0" normalizeH="0" baseline="0" noProof="0" dirty="0">
              <a:ln>
                <a:noFill/>
              </a:ln>
              <a:solidFill>
                <a:schemeClr val="tx1"/>
              </a:solidFill>
              <a:effectLst/>
              <a:uLnTx/>
              <a:uFillTx/>
              <a:latin typeface="+mn-lt"/>
              <a:ea typeface="ＭＳ Ｐゴシック" charset="-128"/>
              <a:cs typeface="ＭＳ Ｐゴシック" charset="-128"/>
            </a:endParaRPr>
          </a:p>
          <a:p>
            <a:r>
              <a:rPr lang="en-US" b="1" dirty="0"/>
              <a:t>Creative Arts</a:t>
            </a:r>
            <a:r>
              <a:rPr lang="en-US" dirty="0"/>
              <a:t>: Any typical visual art, local songs or dances, musical instruments.</a:t>
            </a:r>
          </a:p>
          <a:p>
            <a:endParaRPr lang="en-US" b="1" dirty="0"/>
          </a:p>
          <a:p>
            <a:r>
              <a:rPr lang="en-US" b="1" dirty="0"/>
              <a:t>Physical Education: </a:t>
            </a:r>
            <a:r>
              <a:rPr lang="en-US" dirty="0"/>
              <a:t>Any typical games or specific games related to any local </a:t>
            </a:r>
            <a:r>
              <a:rPr lang="en-US" dirty="0" err="1"/>
              <a:t>melas</a:t>
            </a:r>
            <a:r>
              <a:rPr lang="en-US" dirty="0"/>
              <a:t>, </a:t>
            </a:r>
            <a:r>
              <a:rPr lang="en-US" dirty="0" err="1"/>
              <a:t>jatras</a:t>
            </a:r>
            <a:r>
              <a:rPr lang="en-US" dirty="0"/>
              <a:t> or festivals</a:t>
            </a:r>
          </a:p>
          <a:p>
            <a:pPr marL="257175" marR="0" lvl="0" indent="-257175" algn="l" defTabSz="342900" rtl="0" eaLnBrk="0" fontAlgn="base" latinLnBrk="0" hangingPunct="0">
              <a:lnSpc>
                <a:spcPct val="100000"/>
              </a:lnSpc>
              <a:spcBef>
                <a:spcPct val="20000"/>
              </a:spcBef>
              <a:spcAft>
                <a:spcPct val="0"/>
              </a:spcAft>
              <a:buClrTx/>
              <a:buSzTx/>
              <a:tabLst/>
              <a:defRPr/>
            </a:pPr>
            <a:endParaRPr kumimoji="0" lang="en-US" sz="2400" b="0" i="0" u="none" strike="noStrike" kern="1200" cap="none" spc="0" normalizeH="0" baseline="0" noProof="0" dirty="0">
              <a:ln>
                <a:noFill/>
              </a:ln>
              <a:solidFill>
                <a:schemeClr val="tx1"/>
              </a:solidFill>
              <a:effectLst/>
              <a:uLnTx/>
              <a:uFillTx/>
              <a:latin typeface="+mn-lt"/>
              <a:ea typeface="ＭＳ Ｐゴシック" charset="-128"/>
              <a:cs typeface="ＭＳ Ｐゴシック"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0C4CCD3-A4F8-4A5F-96F5-F632EB18D21D}"/>
              </a:ext>
            </a:extLst>
          </p:cNvPr>
          <p:cNvSpPr txBox="1"/>
          <p:nvPr/>
        </p:nvSpPr>
        <p:spPr>
          <a:xfrm>
            <a:off x="1199456" y="1844824"/>
            <a:ext cx="10469982" cy="5078313"/>
          </a:xfrm>
          <a:prstGeom prst="rect">
            <a:avLst/>
          </a:prstGeom>
          <a:noFill/>
        </p:spPr>
        <p:txBody>
          <a:bodyPr wrap="none" rtlCol="0">
            <a:spAutoFit/>
          </a:bodyPr>
          <a:lstStyle/>
          <a:p>
            <a:r>
              <a:rPr lang="en-US" b="1" dirty="0"/>
              <a:t>General topic areas for 20 % LC topics relevant to Nepal</a:t>
            </a:r>
          </a:p>
          <a:p>
            <a:endParaRPr lang="en-US" b="1" dirty="0"/>
          </a:p>
          <a:p>
            <a:r>
              <a:rPr lang="en-US" dirty="0"/>
              <a:t>Agriculture -  Tea/ Coffee farming,  farming of Cardamom, fruits, vegetables , etc. </a:t>
            </a:r>
          </a:p>
          <a:p>
            <a:r>
              <a:rPr lang="en-US" dirty="0"/>
              <a:t>Poultry or cattle farming – Cow farming, Sheep, Ostrich, </a:t>
            </a:r>
            <a:r>
              <a:rPr lang="en-US" dirty="0" err="1"/>
              <a:t>etc</a:t>
            </a:r>
            <a:endParaRPr lang="en-US" dirty="0"/>
          </a:p>
          <a:p>
            <a:r>
              <a:rPr lang="en-US" dirty="0"/>
              <a:t>Small scale industries – Dhaka, </a:t>
            </a:r>
            <a:r>
              <a:rPr lang="en-US" dirty="0" err="1"/>
              <a:t>Karuwa</a:t>
            </a:r>
            <a:r>
              <a:rPr lang="en-US" dirty="0"/>
              <a:t>, </a:t>
            </a:r>
            <a:r>
              <a:rPr lang="en-US" dirty="0" err="1"/>
              <a:t>Sukul</a:t>
            </a:r>
            <a:r>
              <a:rPr lang="en-US" dirty="0"/>
              <a:t>, </a:t>
            </a:r>
            <a:r>
              <a:rPr lang="en-US" dirty="0" err="1"/>
              <a:t>dalo</a:t>
            </a:r>
            <a:r>
              <a:rPr lang="en-US" dirty="0"/>
              <a:t>, </a:t>
            </a:r>
            <a:r>
              <a:rPr lang="en-US" dirty="0" err="1"/>
              <a:t>gundri</a:t>
            </a:r>
            <a:r>
              <a:rPr lang="en-US" dirty="0"/>
              <a:t>, local cloth manufacture, </a:t>
            </a:r>
          </a:p>
          <a:p>
            <a:r>
              <a:rPr lang="en-US" dirty="0"/>
              <a:t>industries making incense sticks, carpets, etc.</a:t>
            </a:r>
          </a:p>
          <a:p>
            <a:endParaRPr lang="en-US" dirty="0"/>
          </a:p>
          <a:p>
            <a:r>
              <a:rPr lang="en-US" dirty="0"/>
              <a:t>Tourism – Training to guides, development of tourist places, trekking, mountaineering, rafting, </a:t>
            </a:r>
            <a:r>
              <a:rPr lang="en-US" dirty="0" err="1"/>
              <a:t>etc</a:t>
            </a:r>
            <a:endParaRPr lang="en-US" dirty="0"/>
          </a:p>
          <a:p>
            <a:endParaRPr lang="en-US" dirty="0"/>
          </a:p>
          <a:p>
            <a:r>
              <a:rPr lang="en-US" dirty="0"/>
              <a:t>Other areas for livelihood generation-  Homeopathic/ Ayurvedic medicine manufacturing, skills development, </a:t>
            </a:r>
          </a:p>
          <a:p>
            <a:r>
              <a:rPr lang="en-US" dirty="0"/>
              <a:t>computer trainings, electronics repair, driving, plumbing, etc.</a:t>
            </a:r>
          </a:p>
          <a:p>
            <a:endParaRPr lang="en-US" dirty="0"/>
          </a:p>
          <a:p>
            <a:r>
              <a:rPr lang="en-US" dirty="0"/>
              <a:t>Geography -  landscape, weather, etc.</a:t>
            </a:r>
          </a:p>
          <a:p>
            <a:endParaRPr lang="en-US" dirty="0"/>
          </a:p>
          <a:p>
            <a:r>
              <a:rPr lang="en-US" dirty="0"/>
              <a:t>Religious, environment, transport, health and cleanliness, </a:t>
            </a:r>
            <a:r>
              <a:rPr lang="en-US" dirty="0" err="1"/>
              <a:t>etc</a:t>
            </a:r>
            <a:r>
              <a:rPr lang="en-US" dirty="0"/>
              <a:t> can also be explored.</a:t>
            </a:r>
          </a:p>
          <a:p>
            <a:endParaRPr lang="en-US" dirty="0"/>
          </a:p>
          <a:p>
            <a:endParaRPr lang="en-US" dirty="0"/>
          </a:p>
          <a:p>
            <a:r>
              <a:rPr lang="en-US" dirty="0"/>
              <a:t> </a:t>
            </a:r>
            <a:endParaRPr lang="en-GB" dirty="0"/>
          </a:p>
        </p:txBody>
      </p:sp>
    </p:spTree>
    <p:extLst>
      <p:ext uri="{BB962C8B-B14F-4D97-AF65-F5344CB8AC3E}">
        <p14:creationId xmlns:p14="http://schemas.microsoft.com/office/powerpoint/2010/main" val="3985619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DE852-21D5-4A5D-B349-4914A9F40449}"/>
              </a:ext>
            </a:extLst>
          </p:cNvPr>
          <p:cNvSpPr>
            <a:spLocks noGrp="1"/>
          </p:cNvSpPr>
          <p:nvPr>
            <p:ph type="title"/>
          </p:nvPr>
        </p:nvSpPr>
        <p:spPr/>
        <p:txBody>
          <a:bodyPr/>
          <a:lstStyle/>
          <a:p>
            <a:r>
              <a:rPr lang="en-US" dirty="0"/>
              <a:t>20% LC incorporates</a:t>
            </a:r>
            <a:endParaRPr lang="en-GB" dirty="0"/>
          </a:p>
        </p:txBody>
      </p:sp>
      <p:sp>
        <p:nvSpPr>
          <p:cNvPr id="3" name="TextBox 2">
            <a:extLst>
              <a:ext uri="{FF2B5EF4-FFF2-40B4-BE49-F238E27FC236}">
                <a16:creationId xmlns:a16="http://schemas.microsoft.com/office/drawing/2014/main" id="{ABBE2EA3-E30A-45AB-BECD-00766DF39D5D}"/>
              </a:ext>
            </a:extLst>
          </p:cNvPr>
          <p:cNvSpPr txBox="1"/>
          <p:nvPr/>
        </p:nvSpPr>
        <p:spPr>
          <a:xfrm>
            <a:off x="983432" y="2908932"/>
            <a:ext cx="6336704" cy="2246769"/>
          </a:xfrm>
          <a:prstGeom prst="rect">
            <a:avLst/>
          </a:prstGeom>
          <a:noFill/>
        </p:spPr>
        <p:txBody>
          <a:bodyPr wrap="square" rtlCol="0">
            <a:spAutoFit/>
          </a:bodyPr>
          <a:lstStyle/>
          <a:p>
            <a:r>
              <a:rPr lang="en-US" sz="2800" dirty="0"/>
              <a:t>Local Needs</a:t>
            </a:r>
          </a:p>
          <a:p>
            <a:r>
              <a:rPr lang="en-US" sz="2800" dirty="0"/>
              <a:t>Local Contents</a:t>
            </a:r>
          </a:p>
          <a:p>
            <a:r>
              <a:rPr lang="en-US" sz="2800" dirty="0"/>
              <a:t>Local Participation</a:t>
            </a:r>
          </a:p>
          <a:p>
            <a:r>
              <a:rPr lang="en-US" sz="2800" dirty="0"/>
              <a:t>Local Knowledge/ Skills / Experts</a:t>
            </a:r>
          </a:p>
          <a:p>
            <a:r>
              <a:rPr lang="en-US" sz="2800" dirty="0"/>
              <a:t>Local Materials</a:t>
            </a:r>
          </a:p>
        </p:txBody>
      </p:sp>
    </p:spTree>
    <p:extLst>
      <p:ext uri="{BB962C8B-B14F-4D97-AF65-F5344CB8AC3E}">
        <p14:creationId xmlns:p14="http://schemas.microsoft.com/office/powerpoint/2010/main" val="34777299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19E8148-4267-4AD3-9D17-2377B467B8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1464" y="1772816"/>
            <a:ext cx="9001000" cy="5493602"/>
          </a:xfrm>
          <a:prstGeom prst="rect">
            <a:avLst/>
          </a:prstGeom>
        </p:spPr>
      </p:pic>
    </p:spTree>
    <p:extLst>
      <p:ext uri="{BB962C8B-B14F-4D97-AF65-F5344CB8AC3E}">
        <p14:creationId xmlns:p14="http://schemas.microsoft.com/office/powerpoint/2010/main" val="5661763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435BA-F795-4A4F-B848-AD31B15FC0AA}"/>
              </a:ext>
            </a:extLst>
          </p:cNvPr>
          <p:cNvSpPr>
            <a:spLocks noGrp="1"/>
          </p:cNvSpPr>
          <p:nvPr>
            <p:ph type="title"/>
          </p:nvPr>
        </p:nvSpPr>
        <p:spPr/>
        <p:txBody>
          <a:bodyPr/>
          <a:lstStyle/>
          <a:p>
            <a:r>
              <a:rPr lang="en-US" dirty="0"/>
              <a:t>Important things to consider while drafting the 20% LC plan</a:t>
            </a:r>
            <a:endParaRPr lang="en-GB" dirty="0"/>
          </a:p>
        </p:txBody>
      </p:sp>
      <p:sp>
        <p:nvSpPr>
          <p:cNvPr id="3" name="TextBox 2">
            <a:extLst>
              <a:ext uri="{FF2B5EF4-FFF2-40B4-BE49-F238E27FC236}">
                <a16:creationId xmlns:a16="http://schemas.microsoft.com/office/drawing/2014/main" id="{06877885-B130-4955-A7D3-8F8344354E1F}"/>
              </a:ext>
            </a:extLst>
          </p:cNvPr>
          <p:cNvSpPr txBox="1"/>
          <p:nvPr/>
        </p:nvSpPr>
        <p:spPr>
          <a:xfrm>
            <a:off x="1511052" y="2852936"/>
            <a:ext cx="9169896" cy="3693319"/>
          </a:xfrm>
          <a:prstGeom prst="rect">
            <a:avLst/>
          </a:prstGeom>
          <a:noFill/>
        </p:spPr>
        <p:txBody>
          <a:bodyPr wrap="square" rtlCol="0">
            <a:spAutoFit/>
          </a:bodyPr>
          <a:lstStyle/>
          <a:p>
            <a:pPr marL="285750" indent="-285750">
              <a:buFont typeface="Arial" panose="020B0604020202020204" pitchFamily="34" charset="0"/>
              <a:buChar char="•"/>
            </a:pPr>
            <a:r>
              <a:rPr lang="en-US" dirty="0"/>
              <a:t>Consider the time allocated for local curriculum as directed by the National Curriculum.</a:t>
            </a:r>
          </a:p>
          <a:p>
            <a:endParaRPr lang="en-US" dirty="0"/>
          </a:p>
          <a:p>
            <a:pPr marL="285750" indent="-285750">
              <a:buFont typeface="Arial" panose="020B0604020202020204" pitchFamily="34" charset="0"/>
              <a:buChar char="•"/>
            </a:pPr>
            <a:r>
              <a:rPr lang="en-US" dirty="0"/>
              <a:t>Calculate how many hours you can bring in a week based on the total academic hours and based on this, evaluate how many topics or lessons to include.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Calculate the actual time required to teach a lesson ( Path/ Akai) and allocate time for 20% LC accordingly.</a:t>
            </a:r>
          </a:p>
          <a:p>
            <a:endParaRPr lang="en-US" dirty="0"/>
          </a:p>
          <a:p>
            <a:pPr marL="285750" indent="-285750">
              <a:buFont typeface="Arial" panose="020B0604020202020204" pitchFamily="34" charset="0"/>
              <a:buChar char="•"/>
            </a:pPr>
            <a:r>
              <a:rPr lang="en-US" dirty="0"/>
              <a:t>Based on number of working school days, prepare lesson plans to deliver, as well as consider the evaluation time that is required and evenly distribute work for 20 LC for the chosen  subject.</a:t>
            </a:r>
          </a:p>
          <a:p>
            <a:pPr marL="285750" indent="-285750">
              <a:buFont typeface="Arial" panose="020B0604020202020204" pitchFamily="34" charset="0"/>
              <a:buChar char="•"/>
            </a:pPr>
            <a:endParaRPr lang="en-US" dirty="0"/>
          </a:p>
          <a:p>
            <a:endParaRPr lang="en-GB" dirty="0"/>
          </a:p>
        </p:txBody>
      </p:sp>
    </p:spTree>
    <p:extLst>
      <p:ext uri="{BB962C8B-B14F-4D97-AF65-F5344CB8AC3E}">
        <p14:creationId xmlns:p14="http://schemas.microsoft.com/office/powerpoint/2010/main" val="226311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5" descr="G:\Grant Funded Services\SCH - Connecting Classrooms\New Schools Programme\ISA\ISA 2013-14\ISA orientation 2013_14\Top three projects (2).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2204864"/>
            <a:ext cx="9144000" cy="4653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C4A86147-989D-4C64-AFE4-C02499D76F13}"/>
              </a:ext>
            </a:extLst>
          </p:cNvPr>
          <p:cNvSpPr txBox="1"/>
          <p:nvPr/>
        </p:nvSpPr>
        <p:spPr>
          <a:xfrm>
            <a:off x="4511824" y="2020198"/>
            <a:ext cx="3744416" cy="369332"/>
          </a:xfrm>
          <a:prstGeom prst="rect">
            <a:avLst/>
          </a:prstGeom>
          <a:noFill/>
        </p:spPr>
        <p:txBody>
          <a:bodyPr wrap="square" rtlCol="0">
            <a:spAutoFit/>
          </a:bodyPr>
          <a:lstStyle/>
          <a:p>
            <a:r>
              <a:rPr lang="en-US" b="1" dirty="0"/>
              <a:t>A Good project would include</a:t>
            </a:r>
            <a:endParaRPr lang="en-GB" b="1" dirty="0"/>
          </a:p>
        </p:txBody>
      </p:sp>
    </p:spTree>
    <p:extLst>
      <p:ext uri="{BB962C8B-B14F-4D97-AF65-F5344CB8AC3E}">
        <p14:creationId xmlns:p14="http://schemas.microsoft.com/office/powerpoint/2010/main" val="15064353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bwMode="auto">
          <a:xfrm>
            <a:off x="3009900" y="2095462"/>
            <a:ext cx="6172200" cy="46944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n-US" altLang="en-US" sz="2100" dirty="0">
                <a:solidFill>
                  <a:srgbClr val="00969C"/>
                </a:solidFill>
                <a:ea typeface="ＭＳ Ｐゴシック" pitchFamily="34" charset="-128"/>
                <a:cs typeface="Arial" charset="0"/>
              </a:rPr>
              <a:t>Evaluating Learning Outcomes </a:t>
            </a:r>
            <a:endParaRPr lang="en-GB" altLang="en-US" sz="2100" dirty="0">
              <a:solidFill>
                <a:srgbClr val="00969C"/>
              </a:solidFill>
              <a:cs typeface="Arial" panose="020B0604020202020204" pitchFamily="34" charset="0"/>
            </a:endParaRPr>
          </a:p>
        </p:txBody>
      </p:sp>
      <p:sp>
        <p:nvSpPr>
          <p:cNvPr id="45059" name="Rectangle 3"/>
          <p:cNvSpPr>
            <a:spLocks noGrp="1" noChangeArrowheads="1"/>
          </p:cNvSpPr>
          <p:nvPr>
            <p:ph type="body" idx="4294967295"/>
          </p:nvPr>
        </p:nvSpPr>
        <p:spPr bwMode="auto">
          <a:xfrm>
            <a:off x="1055440" y="2575097"/>
            <a:ext cx="8126660" cy="307834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135000"/>
              </a:lnSpc>
              <a:spcBef>
                <a:spcPct val="0"/>
              </a:spcBef>
            </a:pPr>
            <a:r>
              <a:rPr lang="en-US" altLang="en-US" sz="1350" dirty="0">
                <a:latin typeface="Arial" charset="0"/>
                <a:ea typeface="ＭＳ Ｐゴシック" pitchFamily="34" charset="-128"/>
                <a:cs typeface="Arial" charset="0"/>
              </a:rPr>
              <a:t>Evaluation forms. These include different forms for pupils, parents, teachers and visitors.  (British Council will provide these and at least two different types are mandatory)</a:t>
            </a:r>
          </a:p>
          <a:p>
            <a:pPr eaLnBrk="1" hangingPunct="1">
              <a:lnSpc>
                <a:spcPct val="135000"/>
              </a:lnSpc>
              <a:spcBef>
                <a:spcPct val="0"/>
              </a:spcBef>
            </a:pPr>
            <a:r>
              <a:rPr lang="en-US" altLang="en-US" sz="1350" dirty="0">
                <a:latin typeface="Arial" charset="0"/>
                <a:ea typeface="ＭＳ Ｐゴシック" pitchFamily="34" charset="-128"/>
                <a:cs typeface="Arial" charset="0"/>
              </a:rPr>
              <a:t>Surveys</a:t>
            </a:r>
          </a:p>
          <a:p>
            <a:pPr eaLnBrk="1" hangingPunct="1">
              <a:lnSpc>
                <a:spcPct val="135000"/>
              </a:lnSpc>
              <a:spcBef>
                <a:spcPct val="0"/>
              </a:spcBef>
            </a:pPr>
            <a:r>
              <a:rPr lang="en-US" altLang="en-US" sz="1350" dirty="0">
                <a:latin typeface="Arial" charset="0"/>
                <a:ea typeface="ＭＳ Ｐゴシック" pitchFamily="34" charset="-128"/>
                <a:cs typeface="Arial" charset="0"/>
              </a:rPr>
              <a:t>Assignments or worksheets (this includes homework and classwork)</a:t>
            </a:r>
          </a:p>
          <a:p>
            <a:pPr eaLnBrk="1" hangingPunct="1">
              <a:lnSpc>
                <a:spcPct val="135000"/>
              </a:lnSpc>
              <a:spcBef>
                <a:spcPct val="0"/>
              </a:spcBef>
            </a:pPr>
            <a:r>
              <a:rPr lang="en-US" altLang="en-US" sz="1350" dirty="0">
                <a:latin typeface="Arial" charset="0"/>
                <a:ea typeface="ＭＳ Ｐゴシック" pitchFamily="34" charset="-128"/>
                <a:cs typeface="Arial" charset="0"/>
              </a:rPr>
              <a:t>Quiz competitions</a:t>
            </a:r>
          </a:p>
          <a:p>
            <a:pPr eaLnBrk="1" hangingPunct="1">
              <a:lnSpc>
                <a:spcPct val="135000"/>
              </a:lnSpc>
              <a:spcBef>
                <a:spcPct val="0"/>
              </a:spcBef>
            </a:pPr>
            <a:r>
              <a:rPr lang="en-US" altLang="en-US" sz="1350" dirty="0">
                <a:latin typeface="Arial" charset="0"/>
                <a:ea typeface="ＭＳ Ｐゴシック" pitchFamily="34" charset="-128"/>
                <a:cs typeface="Arial" charset="0"/>
              </a:rPr>
              <a:t>Essay writing</a:t>
            </a:r>
          </a:p>
          <a:p>
            <a:pPr eaLnBrk="1" hangingPunct="1">
              <a:lnSpc>
                <a:spcPct val="135000"/>
              </a:lnSpc>
              <a:spcBef>
                <a:spcPct val="0"/>
              </a:spcBef>
            </a:pPr>
            <a:r>
              <a:rPr lang="en-US" altLang="en-US" sz="1350" dirty="0">
                <a:latin typeface="Arial" charset="0"/>
                <a:ea typeface="ＭＳ Ｐゴシック" pitchFamily="34" charset="-128"/>
                <a:cs typeface="Arial" charset="0"/>
              </a:rPr>
              <a:t>Debates</a:t>
            </a:r>
          </a:p>
          <a:p>
            <a:pPr eaLnBrk="1" hangingPunct="1">
              <a:lnSpc>
                <a:spcPct val="135000"/>
              </a:lnSpc>
              <a:spcBef>
                <a:spcPct val="0"/>
              </a:spcBef>
            </a:pPr>
            <a:r>
              <a:rPr lang="en-US" altLang="en-US" sz="1350" dirty="0">
                <a:latin typeface="Arial" charset="0"/>
                <a:ea typeface="ＭＳ Ｐゴシック" pitchFamily="34" charset="-128"/>
                <a:cs typeface="Arial" charset="0"/>
              </a:rPr>
              <a:t>Elocution </a:t>
            </a:r>
          </a:p>
          <a:p>
            <a:pPr marL="0" indent="0" eaLnBrk="1" hangingPunct="1">
              <a:lnSpc>
                <a:spcPct val="135000"/>
              </a:lnSpc>
              <a:spcBef>
                <a:spcPct val="0"/>
              </a:spcBef>
              <a:buNone/>
            </a:pPr>
            <a:r>
              <a:rPr lang="en-US" altLang="en-US" sz="1350" dirty="0">
                <a:latin typeface="Arial" charset="0"/>
                <a:ea typeface="ＭＳ Ｐゴシック" pitchFamily="34" charset="-128"/>
                <a:cs typeface="Arial" charset="0"/>
              </a:rPr>
              <a:t>Evaluation doesn’t need to be Limited to these tools. You can use any method to evidence learning in your students.</a:t>
            </a:r>
          </a:p>
          <a:p>
            <a:pPr eaLnBrk="1" hangingPunct="1">
              <a:lnSpc>
                <a:spcPct val="135000"/>
              </a:lnSpc>
              <a:spcBef>
                <a:spcPct val="0"/>
              </a:spcBef>
            </a:pPr>
            <a:endParaRPr lang="en-US" altLang="en-US" sz="1500" dirty="0">
              <a:latin typeface="Arial" charset="0"/>
              <a:ea typeface="ＭＳ Ｐゴシック" pitchFamily="34" charset="-128"/>
              <a:cs typeface="Arial" charset="0"/>
            </a:endParaRPr>
          </a:p>
          <a:p>
            <a:pPr eaLnBrk="1" hangingPunct="1">
              <a:lnSpc>
                <a:spcPct val="135000"/>
              </a:lnSpc>
              <a:spcBef>
                <a:spcPct val="0"/>
              </a:spcBef>
              <a:buNone/>
            </a:pPr>
            <a:endParaRPr lang="en-US" altLang="en-US" sz="1800" dirty="0">
              <a:latin typeface="Arial" charset="0"/>
              <a:ea typeface="ＭＳ Ｐゴシック" pitchFamily="34" charset="-128"/>
              <a:cs typeface="Arial" charset="0"/>
            </a:endParaRPr>
          </a:p>
          <a:p>
            <a:pPr eaLnBrk="1" hangingPunct="1">
              <a:lnSpc>
                <a:spcPct val="145000"/>
              </a:lnSpc>
              <a:spcBef>
                <a:spcPct val="0"/>
              </a:spcBef>
            </a:pPr>
            <a:endParaRPr lang="en-US" alt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22541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505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5059">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5059">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5059">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5059">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5059">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505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C5101-5533-49E0-B56A-B1BAECF5B424}"/>
              </a:ext>
            </a:extLst>
          </p:cNvPr>
          <p:cNvSpPr>
            <a:spLocks noGrp="1"/>
          </p:cNvSpPr>
          <p:nvPr>
            <p:ph type="title"/>
          </p:nvPr>
        </p:nvSpPr>
        <p:spPr>
          <a:xfrm>
            <a:off x="993332" y="2276872"/>
            <a:ext cx="6172200" cy="576064"/>
          </a:xfrm>
        </p:spPr>
        <p:txBody>
          <a:bodyPr/>
          <a:lstStyle/>
          <a:p>
            <a:pPr algn="l"/>
            <a:r>
              <a:rPr lang="en-US" dirty="0">
                <a:solidFill>
                  <a:srgbClr val="00969C"/>
                </a:solidFill>
                <a:ea typeface="ＭＳ Ｐゴシック" pitchFamily="34" charset="-128"/>
                <a:cs typeface="Arial" charset="0"/>
              </a:rPr>
              <a:t>International School Award</a:t>
            </a:r>
            <a:endParaRPr lang="en-GB" dirty="0">
              <a:solidFill>
                <a:srgbClr val="00969C"/>
              </a:solidFill>
              <a:ea typeface="ＭＳ Ｐゴシック" pitchFamily="34" charset="-128"/>
              <a:cs typeface="Arial" charset="0"/>
            </a:endParaRPr>
          </a:p>
        </p:txBody>
      </p:sp>
      <p:sp>
        <p:nvSpPr>
          <p:cNvPr id="3" name="Rectangle 2">
            <a:extLst>
              <a:ext uri="{FF2B5EF4-FFF2-40B4-BE49-F238E27FC236}">
                <a16:creationId xmlns:a16="http://schemas.microsoft.com/office/drawing/2014/main" id="{A8C0424F-B31A-4B30-A95D-3F1109D22240}"/>
              </a:ext>
            </a:extLst>
          </p:cNvPr>
          <p:cNvSpPr/>
          <p:nvPr/>
        </p:nvSpPr>
        <p:spPr>
          <a:xfrm>
            <a:off x="980957" y="3068960"/>
            <a:ext cx="10729192" cy="2031325"/>
          </a:xfrm>
          <a:prstGeom prst="rect">
            <a:avLst/>
          </a:prstGeom>
        </p:spPr>
        <p:txBody>
          <a:bodyPr wrap="square">
            <a:spAutoFit/>
          </a:bodyPr>
          <a:lstStyle/>
          <a:p>
            <a:endParaRPr lang="en-US" sz="2100" dirty="0"/>
          </a:p>
          <a:p>
            <a:r>
              <a:rPr lang="en-US" sz="2100" dirty="0"/>
              <a:t>The British Council International School Award(ISA)is a benchmarking scheme that accredits schools as having an outstanding level of support for nurturing global citizenship in young people and enriching teaching and learning experiences.</a:t>
            </a:r>
          </a:p>
          <a:p>
            <a:endParaRPr lang="en-US" sz="2100" dirty="0"/>
          </a:p>
          <a:p>
            <a:r>
              <a:rPr lang="en-US" sz="2100" dirty="0"/>
              <a:t>Endorsed by Center for Education and Human Resource Development (CEHRD)</a:t>
            </a:r>
            <a:endParaRPr lang="en-GB" sz="2100" dirty="0"/>
          </a:p>
        </p:txBody>
      </p:sp>
    </p:spTree>
    <p:extLst>
      <p:ext uri="{BB962C8B-B14F-4D97-AF65-F5344CB8AC3E}">
        <p14:creationId xmlns:p14="http://schemas.microsoft.com/office/powerpoint/2010/main" val="3977550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7408" y="2132856"/>
            <a:ext cx="10801200" cy="594066"/>
          </a:xfrm>
        </p:spPr>
        <p:txBody>
          <a:bodyPr/>
          <a:lstStyle/>
          <a:p>
            <a:pPr algn="l"/>
            <a:r>
              <a:rPr lang="en-US" sz="2400" dirty="0">
                <a:solidFill>
                  <a:srgbClr val="00969C"/>
                </a:solidFill>
                <a:ea typeface="ＭＳ Ｐゴシック" pitchFamily="34" charset="-128"/>
                <a:cs typeface="Arial" charset="0"/>
              </a:rPr>
              <a:t>Mandatory documents required for Action Plan Submission</a:t>
            </a:r>
            <a:endParaRPr lang="en-GB" sz="2400" dirty="0">
              <a:solidFill>
                <a:srgbClr val="00969C"/>
              </a:solidFill>
              <a:ea typeface="ＭＳ Ｐゴシック" pitchFamily="34" charset="-128"/>
              <a:cs typeface="Arial" charset="0"/>
            </a:endParaRPr>
          </a:p>
        </p:txBody>
      </p:sp>
      <p:sp>
        <p:nvSpPr>
          <p:cNvPr id="3" name="Content Placeholder 2"/>
          <p:cNvSpPr>
            <a:spLocks noGrp="1"/>
          </p:cNvSpPr>
          <p:nvPr>
            <p:ph idx="1"/>
          </p:nvPr>
        </p:nvSpPr>
        <p:spPr>
          <a:xfrm>
            <a:off x="911424" y="2924944"/>
            <a:ext cx="7973212" cy="3240360"/>
          </a:xfrm>
        </p:spPr>
        <p:txBody>
          <a:bodyPr/>
          <a:lstStyle/>
          <a:p>
            <a:pPr>
              <a:defRPr/>
            </a:pPr>
            <a:r>
              <a:rPr lang="en-US" sz="1650" dirty="0">
                <a:latin typeface="Arial" panose="020B0604020202020204" pitchFamily="34" charset="0"/>
                <a:cs typeface="Arial" panose="020B0604020202020204" pitchFamily="34" charset="0"/>
              </a:rPr>
              <a:t>ISA action plan (sections 1-4) signed by the head teacher and stamped </a:t>
            </a:r>
          </a:p>
          <a:p>
            <a:pPr>
              <a:defRPr/>
            </a:pPr>
            <a:r>
              <a:rPr lang="en-US" sz="1650" dirty="0">
                <a:latin typeface="Arial" panose="020B0604020202020204" pitchFamily="34" charset="0"/>
                <a:cs typeface="Arial" panose="020B0604020202020204" pitchFamily="34" charset="0"/>
              </a:rPr>
              <a:t>ISA coordinator Job description </a:t>
            </a:r>
          </a:p>
          <a:p>
            <a:pPr>
              <a:defRPr/>
            </a:pPr>
            <a:r>
              <a:rPr lang="en-US" sz="1650" dirty="0">
                <a:latin typeface="Arial" panose="020B0604020202020204" pitchFamily="34" charset="0"/>
                <a:cs typeface="Arial" panose="020B0604020202020204" pitchFamily="34" charset="0"/>
              </a:rPr>
              <a:t>International Policy</a:t>
            </a:r>
          </a:p>
          <a:p>
            <a:pPr>
              <a:defRPr/>
            </a:pPr>
            <a:r>
              <a:rPr lang="en-US" sz="1650" dirty="0">
                <a:latin typeface="Arial" panose="020B0604020202020204" pitchFamily="34" charset="0"/>
                <a:cs typeface="Arial" panose="020B0604020202020204" pitchFamily="34" charset="0"/>
              </a:rPr>
              <a:t>20% local curriculum document</a:t>
            </a:r>
          </a:p>
          <a:p>
            <a:pPr>
              <a:defRPr/>
            </a:pPr>
            <a:r>
              <a:rPr lang="en-US" sz="1650" dirty="0">
                <a:latin typeface="Arial" panose="020B0604020202020204" pitchFamily="34" charset="0"/>
                <a:cs typeface="Arial" panose="020B0604020202020204" pitchFamily="34" charset="0"/>
              </a:rPr>
              <a:t>Audit Template </a:t>
            </a:r>
          </a:p>
          <a:p>
            <a:pPr>
              <a:defRPr/>
            </a:pPr>
            <a:r>
              <a:rPr lang="en-US" sz="1650" dirty="0">
                <a:latin typeface="Arial" panose="020B0604020202020204" pitchFamily="34" charset="0"/>
                <a:cs typeface="Arial" panose="020B0604020202020204" pitchFamily="34" charset="0"/>
              </a:rPr>
              <a:t>British Council’s Child Protection Policy and Code of Conduct</a:t>
            </a:r>
          </a:p>
          <a:p>
            <a:pPr>
              <a:defRPr/>
            </a:pPr>
            <a:r>
              <a:rPr lang="en-US" sz="1650" dirty="0">
                <a:latin typeface="Arial" panose="020B0604020202020204" pitchFamily="34" charset="0"/>
                <a:cs typeface="Arial" panose="020B0604020202020204" pitchFamily="34" charset="0"/>
              </a:rPr>
              <a:t>British Council’s GDPR</a:t>
            </a:r>
          </a:p>
          <a:p>
            <a:pPr marL="0" indent="0">
              <a:buNone/>
              <a:defRPr/>
            </a:pPr>
            <a:endParaRPr lang="en-US" sz="1650" dirty="0">
              <a:latin typeface="Arial" panose="020B0604020202020204" pitchFamily="34" charset="0"/>
              <a:cs typeface="Arial" panose="020B0604020202020204" pitchFamily="34" charset="0"/>
            </a:endParaRPr>
          </a:p>
          <a:p>
            <a:pPr marL="0" indent="0">
              <a:buNone/>
            </a:pPr>
            <a:r>
              <a:rPr lang="en-GB" sz="1800" dirty="0"/>
              <a:t>You will submit later :</a:t>
            </a:r>
          </a:p>
          <a:p>
            <a:r>
              <a:rPr lang="en-GB" sz="1800" dirty="0"/>
              <a:t>Impact Evaluation form</a:t>
            </a:r>
          </a:p>
        </p:txBody>
      </p:sp>
    </p:spTree>
    <p:extLst>
      <p:ext uri="{BB962C8B-B14F-4D97-AF65-F5344CB8AC3E}">
        <p14:creationId xmlns:p14="http://schemas.microsoft.com/office/powerpoint/2010/main" val="1494722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F4570-BCF0-4899-B5B7-014F8406B682}"/>
              </a:ext>
            </a:extLst>
          </p:cNvPr>
          <p:cNvSpPr>
            <a:spLocks noGrp="1"/>
          </p:cNvSpPr>
          <p:nvPr>
            <p:ph type="title"/>
          </p:nvPr>
        </p:nvSpPr>
        <p:spPr>
          <a:xfrm>
            <a:off x="2927648" y="2276872"/>
            <a:ext cx="6172200" cy="648611"/>
          </a:xfrm>
        </p:spPr>
        <p:txBody>
          <a:bodyPr/>
          <a:lstStyle/>
          <a:p>
            <a:r>
              <a:rPr lang="en-US" dirty="0"/>
              <a:t>A look into the Guidance Manual:</a:t>
            </a:r>
            <a:br>
              <a:rPr lang="en-US" dirty="0"/>
            </a:br>
            <a:r>
              <a:rPr lang="en-US" dirty="0">
                <a:hlinkClick r:id="rId2"/>
              </a:rPr>
              <a:t>https://www.britishcouncil.org.np/programmes/education/connecting-classrooms/international-school-award</a:t>
            </a:r>
            <a:endParaRPr lang="en-GB" dirty="0"/>
          </a:p>
        </p:txBody>
      </p:sp>
    </p:spTree>
    <p:extLst>
      <p:ext uri="{BB962C8B-B14F-4D97-AF65-F5344CB8AC3E}">
        <p14:creationId xmlns:p14="http://schemas.microsoft.com/office/powerpoint/2010/main" val="29681752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2A30F-3464-42E8-86F9-DFE184D18EF8}"/>
              </a:ext>
            </a:extLst>
          </p:cNvPr>
          <p:cNvSpPr>
            <a:spLocks noGrp="1"/>
          </p:cNvSpPr>
          <p:nvPr>
            <p:ph type="title"/>
          </p:nvPr>
        </p:nvSpPr>
        <p:spPr>
          <a:xfrm>
            <a:off x="479376" y="3450771"/>
            <a:ext cx="10972800" cy="555625"/>
          </a:xfrm>
        </p:spPr>
        <p:txBody>
          <a:bodyPr/>
          <a:lstStyle/>
          <a:p>
            <a:r>
              <a:rPr lang="en-US" dirty="0"/>
              <a:t>Break ?</a:t>
            </a:r>
            <a:endParaRPr lang="en-GB" dirty="0"/>
          </a:p>
        </p:txBody>
      </p:sp>
    </p:spTree>
    <p:extLst>
      <p:ext uri="{BB962C8B-B14F-4D97-AF65-F5344CB8AC3E}">
        <p14:creationId xmlns:p14="http://schemas.microsoft.com/office/powerpoint/2010/main" val="9261313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ISA Impact Video :</a:t>
            </a:r>
            <a:br>
              <a:rPr lang="en-US" dirty="0"/>
            </a:br>
            <a:r>
              <a:rPr lang="en-US" dirty="0">
                <a:hlinkClick r:id="rId2"/>
              </a:rPr>
              <a:t>https://www.youtube.com/watch?v=Q7dpcxAaf4w&amp;t=3s</a:t>
            </a:r>
            <a:endParaRPr lang="en-US" dirty="0"/>
          </a:p>
        </p:txBody>
      </p:sp>
    </p:spTree>
    <p:extLst>
      <p:ext uri="{BB962C8B-B14F-4D97-AF65-F5344CB8AC3E}">
        <p14:creationId xmlns:p14="http://schemas.microsoft.com/office/powerpoint/2010/main" val="4772864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ctrTitle"/>
          </p:nvPr>
        </p:nvSpPr>
        <p:spPr>
          <a:xfrm>
            <a:off x="4295800" y="3645024"/>
            <a:ext cx="5710238" cy="572691"/>
          </a:xfrm>
        </p:spPr>
        <p:txBody>
          <a:bodyPr>
            <a:normAutofit fontScale="90000"/>
          </a:bodyPr>
          <a:lstStyle/>
          <a:p>
            <a:r>
              <a:rPr lang="en-GB" altLang="en-US" sz="5300" b="0" dirty="0">
                <a:latin typeface="Arial" charset="0"/>
                <a:ea typeface="ＭＳ Ｐゴシック" pitchFamily="34" charset="-128"/>
              </a:rPr>
              <a:t>Let’s Recap</a:t>
            </a:r>
            <a:br>
              <a:rPr lang="en-GB" altLang="en-US" b="0" dirty="0">
                <a:latin typeface="Arial" charset="0"/>
                <a:ea typeface="ＭＳ Ｐゴシック" pitchFamily="34" charset="-128"/>
              </a:rPr>
            </a:br>
            <a:endParaRPr lang="en-GB" altLang="en-US" b="0" dirty="0">
              <a:latin typeface="Arial" charset="0"/>
              <a:ea typeface="ＭＳ Ｐゴシック" pitchFamily="34" charset="-128"/>
            </a:endParaRPr>
          </a:p>
        </p:txBody>
      </p:sp>
    </p:spTree>
    <p:extLst>
      <p:ext uri="{BB962C8B-B14F-4D97-AF65-F5344CB8AC3E}">
        <p14:creationId xmlns:p14="http://schemas.microsoft.com/office/powerpoint/2010/main" val="41551675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3"/>
          <p:cNvSpPr>
            <a:spLocks noChangeArrowheads="1"/>
          </p:cNvSpPr>
          <p:nvPr/>
        </p:nvSpPr>
        <p:spPr bwMode="auto">
          <a:xfrm>
            <a:off x="3009900" y="4074321"/>
            <a:ext cx="5898748" cy="1708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342900" eaLnBrk="1" fontAlgn="base" hangingPunct="1">
              <a:lnSpc>
                <a:spcPct val="170000"/>
              </a:lnSpc>
              <a:spcBef>
                <a:spcPct val="0"/>
              </a:spcBef>
              <a:spcAft>
                <a:spcPct val="0"/>
              </a:spcAft>
              <a:buFont typeface="Arial" panose="020B0604020202020204" pitchFamily="34" charset="0"/>
              <a:buChar char="•"/>
            </a:pPr>
            <a:endParaRPr lang="en-US" altLang="en-US" sz="1500" dirty="0">
              <a:solidFill>
                <a:prstClr val="black"/>
              </a:solidFill>
              <a:latin typeface="Arial" panose="020B0604020202020204" pitchFamily="34" charset="0"/>
              <a:cs typeface="Arial" panose="020B0604020202020204" pitchFamily="34" charset="0"/>
            </a:endParaRPr>
          </a:p>
        </p:txBody>
      </p:sp>
      <p:sp>
        <p:nvSpPr>
          <p:cNvPr id="5" name="Content Placeholder 2">
            <a:extLst>
              <a:ext uri="{FF2B5EF4-FFF2-40B4-BE49-F238E27FC236}">
                <a16:creationId xmlns:a16="http://schemas.microsoft.com/office/drawing/2014/main" id="{DACE07FD-91CA-438C-80B2-D35C57B00334}"/>
              </a:ext>
            </a:extLst>
          </p:cNvPr>
          <p:cNvSpPr txBox="1">
            <a:spLocks/>
          </p:cNvSpPr>
          <p:nvPr/>
        </p:nvSpPr>
        <p:spPr>
          <a:xfrm>
            <a:off x="3199399" y="2402886"/>
            <a:ext cx="5650909" cy="3379980"/>
          </a:xfrm>
          <a:prstGeom prst="rect">
            <a:avLst/>
          </a:prstGeom>
        </p:spPr>
        <p:txBody>
          <a:bodyPr>
            <a:normAutofit/>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50" b="1" dirty="0">
                <a:latin typeface="Arial" panose="020B0604020202020204" pitchFamily="34" charset="0"/>
                <a:cs typeface="Arial" panose="020B0604020202020204" pitchFamily="34" charset="0"/>
              </a:rPr>
              <a:t>1. How long is the ISA award valid for?</a:t>
            </a:r>
            <a:endParaRPr lang="en-GB" sz="1650" b="1" dirty="0">
              <a:latin typeface="Arial" panose="020B0604020202020204" pitchFamily="34" charset="0"/>
              <a:cs typeface="Arial" panose="020B0604020202020204" pitchFamily="34" charset="0"/>
            </a:endParaRPr>
          </a:p>
          <a:p>
            <a:pPr marL="0" indent="0">
              <a:buNone/>
            </a:pPr>
            <a:r>
              <a:rPr lang="en-US" sz="1650" dirty="0">
                <a:latin typeface="Arial" panose="020B0604020202020204" pitchFamily="34" charset="0"/>
                <a:cs typeface="Arial" panose="020B0604020202020204" pitchFamily="34" charset="0"/>
              </a:rPr>
              <a:t>3 years</a:t>
            </a:r>
          </a:p>
          <a:p>
            <a:pPr marL="0" indent="0">
              <a:buNone/>
            </a:pPr>
            <a:endParaRPr lang="en-US" sz="1650" dirty="0">
              <a:latin typeface="Arial" panose="020B0604020202020204" pitchFamily="34" charset="0"/>
              <a:cs typeface="Arial" panose="020B0604020202020204" pitchFamily="34" charset="0"/>
            </a:endParaRPr>
          </a:p>
          <a:p>
            <a:pPr marL="0" indent="0">
              <a:buNone/>
            </a:pPr>
            <a:r>
              <a:rPr lang="en-US" sz="1650" b="1" dirty="0">
                <a:latin typeface="Arial" panose="020B0604020202020204" pitchFamily="34" charset="0"/>
                <a:cs typeface="Arial" panose="020B0604020202020204" pitchFamily="34" charset="0"/>
              </a:rPr>
              <a:t>2.What is the full form of SDG?</a:t>
            </a:r>
          </a:p>
          <a:p>
            <a:pPr marL="0" indent="0">
              <a:buNone/>
            </a:pPr>
            <a:r>
              <a:rPr lang="en-US" sz="1650" dirty="0">
                <a:latin typeface="Arial" panose="020B0604020202020204" pitchFamily="34" charset="0"/>
                <a:cs typeface="Arial" panose="020B0604020202020204" pitchFamily="34" charset="0"/>
              </a:rPr>
              <a:t>Sustainable Development Goal</a:t>
            </a:r>
          </a:p>
          <a:p>
            <a:pPr marL="385763" indent="-385763">
              <a:buFont typeface="Arial" charset="0"/>
              <a:buAutoNum type="alphaLcPeriod"/>
            </a:pPr>
            <a:endParaRPr lang="en-US" sz="1650" dirty="0">
              <a:latin typeface="Arial" panose="020B0604020202020204" pitchFamily="34" charset="0"/>
              <a:cs typeface="Arial" panose="020B0604020202020204" pitchFamily="34" charset="0"/>
            </a:endParaRPr>
          </a:p>
          <a:p>
            <a:pPr marL="0" indent="0">
              <a:buNone/>
            </a:pPr>
            <a:r>
              <a:rPr lang="en-US" sz="1650" b="1" dirty="0">
                <a:latin typeface="Arial" panose="020B0604020202020204" pitchFamily="34" charset="0"/>
                <a:cs typeface="Arial" panose="020B0604020202020204" pitchFamily="34" charset="0"/>
              </a:rPr>
              <a:t>3. What min % of pupils should be engaged in the ISA </a:t>
            </a:r>
            <a:r>
              <a:rPr lang="en-US" sz="1650" b="1" dirty="0" err="1">
                <a:latin typeface="Arial" panose="020B0604020202020204" pitchFamily="34" charset="0"/>
                <a:cs typeface="Arial" panose="020B0604020202020204" pitchFamily="34" charset="0"/>
              </a:rPr>
              <a:t>programme</a:t>
            </a:r>
            <a:r>
              <a:rPr lang="en-US" sz="1650" b="1" dirty="0">
                <a:latin typeface="Arial" panose="020B0604020202020204" pitchFamily="34" charset="0"/>
                <a:cs typeface="Arial" panose="020B0604020202020204" pitchFamily="34" charset="0"/>
              </a:rPr>
              <a:t>?</a:t>
            </a:r>
          </a:p>
          <a:p>
            <a:pPr marL="0" indent="0">
              <a:buNone/>
            </a:pPr>
            <a:r>
              <a:rPr lang="en-GB" sz="1650" dirty="0">
                <a:latin typeface="Arial" panose="020B0604020202020204" pitchFamily="34" charset="0"/>
                <a:cs typeface="Arial" panose="020B0604020202020204" pitchFamily="34" charset="0"/>
              </a:rPr>
              <a:t>75%</a:t>
            </a:r>
            <a:endParaRPr lang="en-US" sz="16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61085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
                                            <p:txEl>
                                              <p:pRg st="1" end="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
                                            <p:txEl>
                                              <p:pRg st="4" end="4"/>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
                                            <p:txEl>
                                              <p:pRg st="6" end="6"/>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65D456A7-EC4B-4BC4-8938-A8BB049ACAF7}"/>
              </a:ext>
            </a:extLst>
          </p:cNvPr>
          <p:cNvSpPr txBox="1">
            <a:spLocks/>
          </p:cNvSpPr>
          <p:nvPr/>
        </p:nvSpPr>
        <p:spPr>
          <a:xfrm>
            <a:off x="3270153" y="2327158"/>
            <a:ext cx="5688166" cy="3208076"/>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50" b="1" dirty="0">
                <a:latin typeface="Arial" panose="020B0604020202020204" pitchFamily="34" charset="0"/>
                <a:cs typeface="Arial" panose="020B0604020202020204" pitchFamily="34" charset="0"/>
              </a:rPr>
              <a:t>4. How many international collaborative projects are mandatory?</a:t>
            </a:r>
          </a:p>
          <a:p>
            <a:pPr marL="0" indent="0">
              <a:buNone/>
            </a:pPr>
            <a:r>
              <a:rPr lang="en-US" sz="1650" dirty="0">
                <a:latin typeface="Arial" panose="020B0604020202020204" pitchFamily="34" charset="0"/>
                <a:cs typeface="Arial" panose="020B0604020202020204" pitchFamily="34" charset="0"/>
              </a:rPr>
              <a:t>3</a:t>
            </a:r>
          </a:p>
          <a:p>
            <a:pPr marL="0" indent="0">
              <a:buNone/>
            </a:pPr>
            <a:endParaRPr lang="en-US" sz="1650" dirty="0">
              <a:latin typeface="Arial" panose="020B0604020202020204" pitchFamily="34" charset="0"/>
              <a:cs typeface="Arial" panose="020B0604020202020204" pitchFamily="34" charset="0"/>
            </a:endParaRPr>
          </a:p>
          <a:p>
            <a:pPr marL="0" indent="0">
              <a:buNone/>
            </a:pPr>
            <a:r>
              <a:rPr lang="en-US" sz="1650" b="1" dirty="0">
                <a:latin typeface="Arial" panose="020B0604020202020204" pitchFamily="34" charset="0"/>
                <a:cs typeface="Arial" panose="020B0604020202020204" pitchFamily="34" charset="0"/>
              </a:rPr>
              <a:t>5. Name three areas that can be covered in a local curriculum project under culture.</a:t>
            </a:r>
          </a:p>
          <a:p>
            <a:pPr marL="0" indent="0">
              <a:buNone/>
            </a:pPr>
            <a:r>
              <a:rPr lang="en-GB" sz="1650" dirty="0">
                <a:latin typeface="Arial" panose="020B0604020202020204" pitchFamily="34" charset="0"/>
                <a:cs typeface="Arial" panose="020B0604020202020204" pitchFamily="34" charset="0"/>
              </a:rPr>
              <a:t>Festivals, music, costumes, songs, skills etc.</a:t>
            </a:r>
          </a:p>
          <a:p>
            <a:pPr marL="0" indent="0">
              <a:buNone/>
            </a:pPr>
            <a:endParaRPr lang="en-GB" sz="1650" dirty="0">
              <a:latin typeface="Arial" panose="020B0604020202020204" pitchFamily="34" charset="0"/>
              <a:cs typeface="Arial" panose="020B0604020202020204" pitchFamily="34" charset="0"/>
            </a:endParaRPr>
          </a:p>
          <a:p>
            <a:pPr marL="0" indent="0">
              <a:buNone/>
            </a:pPr>
            <a:r>
              <a:rPr lang="en-GB" sz="1650" b="1" dirty="0">
                <a:latin typeface="Arial" panose="020B0604020202020204" pitchFamily="34" charset="0"/>
                <a:cs typeface="Arial" panose="020B0604020202020204" pitchFamily="34" charset="0"/>
              </a:rPr>
              <a:t>6. Name any two British Council forms that are used for evaluation.</a:t>
            </a:r>
          </a:p>
          <a:p>
            <a:pPr marL="0" indent="0">
              <a:buNone/>
            </a:pPr>
            <a:r>
              <a:rPr lang="en-GB" sz="1650" dirty="0">
                <a:latin typeface="Arial" panose="020B0604020202020204" pitchFamily="34" charset="0"/>
                <a:cs typeface="Arial" panose="020B0604020202020204" pitchFamily="34" charset="0"/>
              </a:rPr>
              <a:t>Pupils evaluation forms, parents evaluation forms, visitors evaluation form, teachers evaluation form</a:t>
            </a:r>
          </a:p>
          <a:p>
            <a:pPr marL="0" indent="0">
              <a:buNone/>
            </a:pPr>
            <a:endParaRPr lang="en-GB" sz="2400" dirty="0"/>
          </a:p>
          <a:p>
            <a:pPr marL="0" indent="0">
              <a:buNone/>
            </a:pPr>
            <a:endParaRPr lang="en-GB" sz="2400" dirty="0"/>
          </a:p>
          <a:p>
            <a:pPr marL="0" indent="0">
              <a:buNone/>
            </a:pPr>
            <a:endParaRPr lang="en-GB" sz="2400" dirty="0"/>
          </a:p>
        </p:txBody>
      </p:sp>
    </p:spTree>
    <p:extLst>
      <p:ext uri="{BB962C8B-B14F-4D97-AF65-F5344CB8AC3E}">
        <p14:creationId xmlns:p14="http://schemas.microsoft.com/office/powerpoint/2010/main" val="1479039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95448154-C1CC-4EAE-A0A6-FE8F348536FB}"/>
              </a:ext>
            </a:extLst>
          </p:cNvPr>
          <p:cNvSpPr>
            <a:spLocks noGrp="1"/>
          </p:cNvSpPr>
          <p:nvPr>
            <p:ph idx="1"/>
          </p:nvPr>
        </p:nvSpPr>
        <p:spPr>
          <a:xfrm>
            <a:off x="3181350" y="2343150"/>
            <a:ext cx="5829300" cy="3300096"/>
          </a:xfrm>
        </p:spPr>
        <p:txBody>
          <a:bodyPr>
            <a:noAutofit/>
          </a:bodyPr>
          <a:lstStyle/>
          <a:p>
            <a:pPr marL="0" indent="0">
              <a:buNone/>
            </a:pPr>
            <a:r>
              <a:rPr lang="en-US" sz="1650" b="1" dirty="0">
                <a:latin typeface="Arial" panose="020B0604020202020204" pitchFamily="34" charset="0"/>
                <a:cs typeface="Arial" panose="020B0604020202020204" pitchFamily="34" charset="0"/>
              </a:rPr>
              <a:t>7. Which subjects can 20% local curriculum cover?</a:t>
            </a:r>
          </a:p>
          <a:p>
            <a:pPr marL="0" indent="0">
              <a:buNone/>
            </a:pPr>
            <a:r>
              <a:rPr lang="en-US" sz="1650" dirty="0">
                <a:latin typeface="Arial" panose="020B0604020202020204" pitchFamily="34" charset="0"/>
                <a:cs typeface="Arial" panose="020B0604020202020204" pitchFamily="34" charset="0"/>
              </a:rPr>
              <a:t>Social studies, </a:t>
            </a:r>
            <a:r>
              <a:rPr lang="en-US" sz="1650">
                <a:latin typeface="Arial" panose="020B0604020202020204" pitchFamily="34" charset="0"/>
                <a:cs typeface="Arial" panose="020B0604020202020204" pitchFamily="34" charset="0"/>
              </a:rPr>
              <a:t>Physical Education</a:t>
            </a:r>
            <a:r>
              <a:rPr lang="en-US" sz="1650" dirty="0">
                <a:latin typeface="Arial" panose="020B0604020202020204" pitchFamily="34" charset="0"/>
                <a:cs typeface="Arial" panose="020B0604020202020204" pitchFamily="34" charset="0"/>
              </a:rPr>
              <a:t>, Creative Arts</a:t>
            </a:r>
          </a:p>
          <a:p>
            <a:pPr marL="0" indent="0">
              <a:buNone/>
            </a:pPr>
            <a:endParaRPr lang="en-US" sz="1650" b="1" dirty="0">
              <a:latin typeface="Arial" panose="020B0604020202020204" pitchFamily="34" charset="0"/>
              <a:cs typeface="Arial" panose="020B0604020202020204" pitchFamily="34" charset="0"/>
            </a:endParaRPr>
          </a:p>
          <a:p>
            <a:pPr marL="0" indent="0">
              <a:buNone/>
            </a:pPr>
            <a:r>
              <a:rPr lang="en-US" sz="1650" b="1" dirty="0">
                <a:latin typeface="Arial" panose="020B0604020202020204" pitchFamily="34" charset="0"/>
                <a:cs typeface="Arial" panose="020B0604020202020204" pitchFamily="34" charset="0"/>
              </a:rPr>
              <a:t>8. What are the two mandatory British Council documents that schools need to sign before they start ISA?</a:t>
            </a:r>
          </a:p>
          <a:p>
            <a:pPr marL="0" indent="0">
              <a:buNone/>
            </a:pPr>
            <a:r>
              <a:rPr lang="en-US" sz="1650" dirty="0">
                <a:latin typeface="Arial" panose="020B0604020202020204" pitchFamily="34" charset="0"/>
                <a:cs typeface="Arial" panose="020B0604020202020204" pitchFamily="34" charset="0"/>
              </a:rPr>
              <a:t>General Data Protection Regulation Policy and Child Protection Policy Document</a:t>
            </a:r>
          </a:p>
          <a:p>
            <a:pPr marL="0" indent="0">
              <a:buNone/>
            </a:pPr>
            <a:endParaRPr lang="en-US" sz="1650" dirty="0">
              <a:latin typeface="Arial" panose="020B0604020202020204" pitchFamily="34" charset="0"/>
              <a:cs typeface="Arial" panose="020B0604020202020204" pitchFamily="34" charset="0"/>
            </a:endParaRPr>
          </a:p>
          <a:p>
            <a:pPr marL="0" indent="0">
              <a:buNone/>
            </a:pPr>
            <a:r>
              <a:rPr lang="en-US" sz="1650" b="1" dirty="0">
                <a:latin typeface="Arial" panose="020B0604020202020204" pitchFamily="34" charset="0"/>
                <a:cs typeface="Arial" panose="020B0604020202020204" pitchFamily="34" charset="0"/>
              </a:rPr>
              <a:t>9. What’s a dossier?</a:t>
            </a:r>
          </a:p>
          <a:p>
            <a:pPr marL="0" indent="0">
              <a:buNone/>
            </a:pPr>
            <a:r>
              <a:rPr lang="en-US" sz="1650" dirty="0">
                <a:latin typeface="Arial" panose="020B0604020202020204" pitchFamily="34" charset="0"/>
                <a:cs typeface="Arial" panose="020B0604020202020204" pitchFamily="34" charset="0"/>
              </a:rPr>
              <a:t>A portfolio of evidence containing all the work done for ISA.</a:t>
            </a:r>
          </a:p>
          <a:p>
            <a:pPr marL="0" indent="0">
              <a:buNone/>
            </a:pPr>
            <a:endParaRPr lang="en-US" sz="165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4892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B4E8933A-3C4D-4255-8862-1CCF261C4C0C}"/>
              </a:ext>
            </a:extLst>
          </p:cNvPr>
          <p:cNvSpPr>
            <a:spLocks noGrp="1"/>
          </p:cNvSpPr>
          <p:nvPr>
            <p:ph idx="1"/>
          </p:nvPr>
        </p:nvSpPr>
        <p:spPr>
          <a:xfrm>
            <a:off x="3181350" y="2343150"/>
            <a:ext cx="5829300" cy="3086100"/>
          </a:xfrm>
        </p:spPr>
        <p:txBody>
          <a:bodyPr>
            <a:normAutofit fontScale="92500" lnSpcReduction="10000"/>
          </a:bodyPr>
          <a:lstStyle/>
          <a:p>
            <a:pPr marL="0" indent="0">
              <a:buNone/>
            </a:pPr>
            <a:r>
              <a:rPr lang="en-US" sz="1650" b="1" dirty="0">
                <a:latin typeface="Arial" panose="020B0604020202020204" pitchFamily="34" charset="0"/>
                <a:cs typeface="Arial" panose="020B0604020202020204" pitchFamily="34" charset="0"/>
              </a:rPr>
              <a:t>10. How long is the ISA journey?</a:t>
            </a:r>
          </a:p>
          <a:p>
            <a:pPr marL="0" indent="0">
              <a:buNone/>
            </a:pPr>
            <a:r>
              <a:rPr lang="en-US" sz="1650" dirty="0">
                <a:latin typeface="Arial" panose="020B0604020202020204" pitchFamily="34" charset="0"/>
                <a:cs typeface="Arial" panose="020B0604020202020204" pitchFamily="34" charset="0"/>
              </a:rPr>
              <a:t>12 months.</a:t>
            </a:r>
          </a:p>
          <a:p>
            <a:pPr marL="0" indent="0">
              <a:buNone/>
            </a:pPr>
            <a:endParaRPr lang="en-US" sz="1650" dirty="0">
              <a:latin typeface="Arial" panose="020B0604020202020204" pitchFamily="34" charset="0"/>
              <a:cs typeface="Arial" panose="020B0604020202020204" pitchFamily="34" charset="0"/>
            </a:endParaRPr>
          </a:p>
          <a:p>
            <a:pPr marL="0" indent="0">
              <a:buNone/>
            </a:pPr>
            <a:r>
              <a:rPr lang="en-US" sz="1650" b="1" dirty="0">
                <a:latin typeface="Arial" panose="020B0604020202020204" pitchFamily="34" charset="0"/>
                <a:cs typeface="Arial" panose="020B0604020202020204" pitchFamily="34" charset="0"/>
              </a:rPr>
              <a:t>11. Who are BCSAs?</a:t>
            </a:r>
          </a:p>
          <a:p>
            <a:pPr marL="0" indent="0">
              <a:buNone/>
            </a:pPr>
            <a:r>
              <a:rPr lang="en-US" sz="1650" dirty="0">
                <a:latin typeface="Arial" panose="020B0604020202020204" pitchFamily="34" charset="0"/>
                <a:cs typeface="Arial" panose="020B0604020202020204" pitchFamily="34" charset="0"/>
              </a:rPr>
              <a:t>British Council School Ambassador. They provide support and mentoring to schools on their ISA journey.</a:t>
            </a:r>
          </a:p>
          <a:p>
            <a:pPr marL="0" indent="0">
              <a:buNone/>
            </a:pPr>
            <a:endParaRPr lang="en-US" sz="1650" dirty="0">
              <a:latin typeface="Arial" panose="020B0604020202020204" pitchFamily="34" charset="0"/>
              <a:cs typeface="Arial" panose="020B0604020202020204" pitchFamily="34" charset="0"/>
            </a:endParaRPr>
          </a:p>
          <a:p>
            <a:pPr marL="0" indent="0">
              <a:buNone/>
            </a:pPr>
            <a:r>
              <a:rPr lang="en-US" sz="1650" b="1" dirty="0">
                <a:latin typeface="Arial" panose="020B0604020202020204" pitchFamily="34" charset="0"/>
                <a:cs typeface="Arial" panose="020B0604020202020204" pitchFamily="34" charset="0"/>
              </a:rPr>
              <a:t>13. What are the compulsory projects?</a:t>
            </a:r>
          </a:p>
          <a:p>
            <a:pPr marL="0" indent="0">
              <a:buNone/>
            </a:pPr>
            <a:r>
              <a:rPr lang="en-US" sz="1650" dirty="0">
                <a:latin typeface="Arial" panose="020B0604020202020204" pitchFamily="34" charset="0"/>
                <a:cs typeface="Arial" panose="020B0604020202020204" pitchFamily="34" charset="0"/>
              </a:rPr>
              <a:t>3 collaborative projects with international partner, 2 in-school projects with an international dimension, public-private partnership with an international dimension and 20%Local Curriculum with </a:t>
            </a:r>
            <a:r>
              <a:rPr lang="en-US" sz="1650">
                <a:latin typeface="Arial" panose="020B0604020202020204" pitchFamily="34" charset="0"/>
                <a:cs typeface="Arial" panose="020B0604020202020204" pitchFamily="34" charset="0"/>
              </a:rPr>
              <a:t>International Dimensions.</a:t>
            </a:r>
            <a:endParaRPr lang="en-US" sz="1650"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1751446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bwMode="auto">
          <a:xfrm>
            <a:off x="1981200" y="1828800"/>
            <a:ext cx="8229600" cy="7699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n-GB" altLang="en-US" sz="3600" dirty="0">
                <a:solidFill>
                  <a:srgbClr val="00969C"/>
                </a:solidFill>
                <a:cs typeface="Arial" panose="020B0604020202020204" pitchFamily="34" charset="0"/>
              </a:rPr>
              <a:t>British Council Role</a:t>
            </a:r>
          </a:p>
        </p:txBody>
      </p:sp>
      <p:sp>
        <p:nvSpPr>
          <p:cNvPr id="101379" name="Rectangle 3"/>
          <p:cNvSpPr>
            <a:spLocks noGrp="1" noChangeArrowheads="1"/>
          </p:cNvSpPr>
          <p:nvPr>
            <p:ph type="body" idx="4294967295"/>
          </p:nvPr>
        </p:nvSpPr>
        <p:spPr bwMode="auto">
          <a:xfrm>
            <a:off x="1981200" y="2438400"/>
            <a:ext cx="8229600" cy="4064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81000" indent="-381000" eaLnBrk="1" hangingPunct="1">
              <a:lnSpc>
                <a:spcPct val="150000"/>
              </a:lnSpc>
              <a:spcBef>
                <a:spcPct val="0"/>
              </a:spcBef>
            </a:pPr>
            <a:r>
              <a:rPr lang="en-US" altLang="en-US" sz="2000" dirty="0">
                <a:latin typeface="Arial" panose="020B0604020202020204" pitchFamily="34" charset="0"/>
                <a:cs typeface="Arial" panose="020B0604020202020204" pitchFamily="34" charset="0"/>
              </a:rPr>
              <a:t>Introducing the ISA concept</a:t>
            </a:r>
          </a:p>
          <a:p>
            <a:pPr marL="381000" indent="-381000" eaLnBrk="1" hangingPunct="1">
              <a:lnSpc>
                <a:spcPct val="150000"/>
              </a:lnSpc>
              <a:spcBef>
                <a:spcPct val="0"/>
              </a:spcBef>
            </a:pPr>
            <a:r>
              <a:rPr lang="en-US" altLang="en-US" sz="2000" dirty="0">
                <a:latin typeface="Arial" panose="020B0604020202020204" pitchFamily="34" charset="0"/>
                <a:cs typeface="Arial" panose="020B0604020202020204" pitchFamily="34" charset="0"/>
              </a:rPr>
              <a:t>Reviewing Action Plans and giving feed back</a:t>
            </a:r>
          </a:p>
          <a:p>
            <a:pPr marL="381000" indent="-381000" eaLnBrk="1" hangingPunct="1">
              <a:lnSpc>
                <a:spcPct val="150000"/>
              </a:lnSpc>
              <a:spcBef>
                <a:spcPct val="0"/>
              </a:spcBef>
            </a:pPr>
            <a:r>
              <a:rPr lang="en-US" altLang="en-US" sz="2000" dirty="0">
                <a:latin typeface="Arial" panose="020B0604020202020204" pitchFamily="34" charset="0"/>
                <a:cs typeface="Arial" panose="020B0604020202020204" pitchFamily="34" charset="0"/>
              </a:rPr>
              <a:t>Organise Schools online &amp; CPD training</a:t>
            </a:r>
          </a:p>
          <a:p>
            <a:pPr marL="381000" indent="-381000" eaLnBrk="1" hangingPunct="1">
              <a:lnSpc>
                <a:spcPct val="150000"/>
              </a:lnSpc>
              <a:spcBef>
                <a:spcPct val="0"/>
              </a:spcBef>
            </a:pPr>
            <a:r>
              <a:rPr lang="en-US" altLang="en-US" sz="2000" dirty="0">
                <a:latin typeface="Arial" panose="020B0604020202020204" pitchFamily="34" charset="0"/>
                <a:cs typeface="Arial" panose="020B0604020202020204" pitchFamily="34" charset="0"/>
              </a:rPr>
              <a:t>Mid year review and dossier guidance</a:t>
            </a:r>
          </a:p>
          <a:p>
            <a:pPr marL="381000" indent="-381000" eaLnBrk="1" hangingPunct="1">
              <a:lnSpc>
                <a:spcPct val="150000"/>
              </a:lnSpc>
              <a:spcBef>
                <a:spcPct val="0"/>
              </a:spcBef>
            </a:pPr>
            <a:r>
              <a:rPr lang="en-US" altLang="en-US" sz="2000" dirty="0">
                <a:latin typeface="Arial" panose="020B0604020202020204" pitchFamily="34" charset="0"/>
                <a:cs typeface="Arial" panose="020B0604020202020204" pitchFamily="34" charset="0"/>
              </a:rPr>
              <a:t>Monitoring a small sample of schools</a:t>
            </a:r>
          </a:p>
          <a:p>
            <a:pPr marL="381000" indent="-381000" eaLnBrk="1" hangingPunct="1">
              <a:lnSpc>
                <a:spcPct val="150000"/>
              </a:lnSpc>
              <a:spcBef>
                <a:spcPct val="0"/>
              </a:spcBef>
            </a:pPr>
            <a:r>
              <a:rPr lang="en-US" altLang="en-US" sz="2000" dirty="0">
                <a:latin typeface="Arial" panose="020B0604020202020204" pitchFamily="34" charset="0"/>
                <a:cs typeface="Arial" panose="020B0604020202020204" pitchFamily="34" charset="0"/>
              </a:rPr>
              <a:t>Convening the Assessment Panels</a:t>
            </a:r>
          </a:p>
          <a:p>
            <a:pPr marL="381000" indent="-381000" eaLnBrk="1" hangingPunct="1">
              <a:lnSpc>
                <a:spcPct val="150000"/>
              </a:lnSpc>
              <a:spcBef>
                <a:spcPct val="0"/>
              </a:spcBef>
            </a:pPr>
            <a:r>
              <a:rPr lang="en-US" altLang="en-US" sz="2000" dirty="0">
                <a:latin typeface="Arial" panose="020B0604020202020204" pitchFamily="34" charset="0"/>
                <a:cs typeface="Arial" panose="020B0604020202020204" pitchFamily="34" charset="0"/>
              </a:rPr>
              <a:t>Recommendations &amp; Feedback to schools</a:t>
            </a:r>
          </a:p>
          <a:p>
            <a:pPr marL="381000" indent="-381000" eaLnBrk="1" hangingPunct="1">
              <a:lnSpc>
                <a:spcPct val="150000"/>
              </a:lnSpc>
              <a:spcBef>
                <a:spcPct val="0"/>
              </a:spcBef>
            </a:pPr>
            <a:r>
              <a:rPr lang="en-US" altLang="en-US" sz="2000" dirty="0">
                <a:latin typeface="Arial" panose="020B0604020202020204" pitchFamily="34" charset="0"/>
                <a:cs typeface="Arial" panose="020B0604020202020204" pitchFamily="34" charset="0"/>
              </a:rPr>
              <a:t>Organising the ISA ceremony</a:t>
            </a:r>
          </a:p>
          <a:p>
            <a:pPr marL="381000" indent="-381000" eaLnBrk="1" hangingPunct="1">
              <a:lnSpc>
                <a:spcPct val="150000"/>
              </a:lnSpc>
              <a:spcBef>
                <a:spcPct val="0"/>
              </a:spcBef>
            </a:pPr>
            <a:r>
              <a:rPr lang="en-US" altLang="en-US" sz="2000" dirty="0">
                <a:latin typeface="Arial" panose="020B0604020202020204" pitchFamily="34" charset="0"/>
                <a:cs typeface="Arial" panose="020B0604020202020204" pitchFamily="34" charset="0"/>
              </a:rPr>
              <a:t>Maintaining the Support system through ISA ambassadors </a:t>
            </a:r>
          </a:p>
          <a:p>
            <a:pPr marL="381000" indent="-381000" eaLnBrk="1" hangingPunct="1">
              <a:lnSpc>
                <a:spcPct val="150000"/>
              </a:lnSpc>
              <a:spcBef>
                <a:spcPct val="0"/>
              </a:spcBef>
            </a:pP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74193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13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137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137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137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137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1379">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1379">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1379">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137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B835EA7-0189-4850-BF07-8145CE82F232}"/>
              </a:ext>
            </a:extLst>
          </p:cNvPr>
          <p:cNvSpPr txBox="1"/>
          <p:nvPr/>
        </p:nvSpPr>
        <p:spPr>
          <a:xfrm>
            <a:off x="767408" y="1772816"/>
            <a:ext cx="10729192" cy="2585323"/>
          </a:xfrm>
          <a:prstGeom prst="rect">
            <a:avLst/>
          </a:prstGeom>
          <a:noFill/>
        </p:spPr>
        <p:txBody>
          <a:bodyPr wrap="square" rtlCol="0">
            <a:spAutoFit/>
          </a:bodyPr>
          <a:lstStyle/>
          <a:p>
            <a:r>
              <a:rPr lang="en-US" dirty="0"/>
              <a:t>Enriched Teaching and Learning</a:t>
            </a:r>
          </a:p>
          <a:p>
            <a:pPr marL="285750" indent="-285750">
              <a:buFontTx/>
              <a:buChar char="-"/>
            </a:pPr>
            <a:r>
              <a:rPr lang="en-US" dirty="0"/>
              <a:t>Students work on projects that make learning deeper and more meaningful for them</a:t>
            </a:r>
          </a:p>
          <a:p>
            <a:pPr marL="285750" indent="-285750">
              <a:buFontTx/>
              <a:buChar char="-"/>
            </a:pPr>
            <a:r>
              <a:rPr lang="en-US" dirty="0"/>
              <a:t>Students collaborate with peers in different countries that help them to engage </a:t>
            </a:r>
            <a:r>
              <a:rPr lang="en-IN" dirty="0"/>
              <a:t>positively with global issues.</a:t>
            </a:r>
          </a:p>
          <a:p>
            <a:pPr marL="285750" indent="-285750">
              <a:buFontTx/>
              <a:buChar char="-"/>
            </a:pPr>
            <a:endParaRPr lang="en-IN" dirty="0"/>
          </a:p>
          <a:p>
            <a:r>
              <a:rPr lang="en-IN" dirty="0"/>
              <a:t>Professional Development for teachers and School Leaders</a:t>
            </a:r>
          </a:p>
          <a:p>
            <a:r>
              <a:rPr lang="en-IN" dirty="0"/>
              <a:t>- Teachers and School Leaders get to collaborate with peers around the world exchanging best practice cases and learning from each other. </a:t>
            </a:r>
            <a:endParaRPr lang="en-GB" dirty="0"/>
          </a:p>
          <a:p>
            <a:pPr marL="285750" indent="-285750">
              <a:buFontTx/>
              <a:buChar char="-"/>
            </a:pPr>
            <a:endParaRPr lang="en-GB" dirty="0"/>
          </a:p>
          <a:p>
            <a:pPr marL="285750" indent="-285750">
              <a:buFontTx/>
              <a:buChar char="-"/>
            </a:pPr>
            <a:endParaRPr lang="en-GB" dirty="0"/>
          </a:p>
        </p:txBody>
      </p:sp>
    </p:spTree>
    <p:extLst>
      <p:ext uri="{BB962C8B-B14F-4D97-AF65-F5344CB8AC3E}">
        <p14:creationId xmlns:p14="http://schemas.microsoft.com/office/powerpoint/2010/main" val="15565846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idx="4294967295"/>
          </p:nvPr>
        </p:nvSpPr>
        <p:spPr bwMode="auto">
          <a:xfrm>
            <a:off x="1981200" y="1828800"/>
            <a:ext cx="8229600" cy="7064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n-US" altLang="en-US" sz="3600" dirty="0">
                <a:solidFill>
                  <a:srgbClr val="00969C"/>
                </a:solidFill>
                <a:cs typeface="Arial" panose="020B0604020202020204" pitchFamily="34" charset="0"/>
              </a:rPr>
              <a:t>Timelines - indicative</a:t>
            </a:r>
            <a:endParaRPr lang="en-GB" altLang="en-US" sz="3600" dirty="0">
              <a:solidFill>
                <a:srgbClr val="00969C"/>
              </a:solidFill>
              <a:cs typeface="Arial" panose="020B0604020202020204" pitchFamily="34" charset="0"/>
            </a:endParaRPr>
          </a:p>
        </p:txBody>
      </p:sp>
      <p:sp>
        <p:nvSpPr>
          <p:cNvPr id="34819" name="Rectangle 3"/>
          <p:cNvSpPr>
            <a:spLocks noGrp="1" noChangeArrowheads="1"/>
          </p:cNvSpPr>
          <p:nvPr>
            <p:ph type="body" idx="4294967295"/>
          </p:nvPr>
        </p:nvSpPr>
        <p:spPr bwMode="auto">
          <a:xfrm>
            <a:off x="1995488" y="2378076"/>
            <a:ext cx="8382000" cy="393124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5000"/>
              </a:lnSpc>
            </a:pPr>
            <a:endParaRPr lang="en-GB" altLang="en-US" sz="1600" dirty="0">
              <a:latin typeface="Arial" panose="020B0604020202020204" pitchFamily="34" charset="0"/>
              <a:cs typeface="Arial" panose="020B0604020202020204" pitchFamily="34" charset="0"/>
            </a:endParaRPr>
          </a:p>
          <a:p>
            <a:pPr>
              <a:lnSpc>
                <a:spcPct val="85000"/>
              </a:lnSpc>
            </a:pPr>
            <a:r>
              <a:rPr lang="en-GB" altLang="en-US" dirty="0"/>
              <a:t>ISA Training	s roll out</a:t>
            </a:r>
          </a:p>
          <a:p>
            <a:pPr>
              <a:lnSpc>
                <a:spcPct val="85000"/>
              </a:lnSpc>
              <a:spcBef>
                <a:spcPts val="1200"/>
              </a:spcBef>
            </a:pPr>
            <a:r>
              <a:rPr lang="en-GB" altLang="en-US" dirty="0"/>
              <a:t>Deadline for submission of Action Plan : 21 days from the date of orientation completion </a:t>
            </a:r>
          </a:p>
          <a:p>
            <a:pPr>
              <a:lnSpc>
                <a:spcPct val="85000"/>
              </a:lnSpc>
              <a:spcBef>
                <a:spcPts val="1200"/>
              </a:spcBef>
            </a:pPr>
            <a:r>
              <a:rPr lang="en-US" dirty="0"/>
              <a:t>Where : </a:t>
            </a:r>
            <a:r>
              <a:rPr lang="en-US" dirty="0">
                <a:hlinkClick r:id="rId3"/>
              </a:rPr>
              <a:t>connecting.classrooms@britishcouncil.org.np</a:t>
            </a:r>
            <a:r>
              <a:rPr lang="en-US" dirty="0"/>
              <a:t> </a:t>
            </a:r>
            <a:endParaRPr lang="en-GB" dirty="0"/>
          </a:p>
          <a:p>
            <a:pPr>
              <a:lnSpc>
                <a:spcPct val="85000"/>
              </a:lnSpc>
              <a:spcBef>
                <a:spcPts val="1200"/>
              </a:spcBef>
            </a:pPr>
            <a:r>
              <a:rPr lang="en-US" dirty="0"/>
              <a:t>File size should not exceed more than 6 MB in total. You can zip the file to reduce its size. </a:t>
            </a:r>
            <a:endParaRPr lang="en-GB" altLang="en-US" dirty="0"/>
          </a:p>
          <a:p>
            <a:pPr>
              <a:lnSpc>
                <a:spcPct val="85000"/>
              </a:lnSpc>
              <a:spcBef>
                <a:spcPts val="1200"/>
              </a:spcBef>
            </a:pPr>
            <a:r>
              <a:rPr lang="en-GB" altLang="en-US" dirty="0"/>
              <a:t>Assessment of Action Plans completed by : Minimum 15 days from the date of action plan submission.</a:t>
            </a:r>
          </a:p>
        </p:txBody>
      </p:sp>
    </p:spTree>
    <p:extLst>
      <p:ext uri="{BB962C8B-B14F-4D97-AF65-F5344CB8AC3E}">
        <p14:creationId xmlns:p14="http://schemas.microsoft.com/office/powerpoint/2010/main" val="18975332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19">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81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81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81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8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bwMode="auto">
          <a:xfrm>
            <a:off x="1981200" y="1828800"/>
            <a:ext cx="8229600" cy="7699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n-GB" altLang="en-US" sz="3600" dirty="0">
                <a:solidFill>
                  <a:srgbClr val="00969C"/>
                </a:solidFill>
                <a:ea typeface="ＭＳ Ｐゴシック" pitchFamily="34" charset="-128"/>
                <a:cs typeface="Arial" charset="0"/>
              </a:rPr>
              <a:t>British Council School Programme</a:t>
            </a:r>
          </a:p>
        </p:txBody>
      </p:sp>
      <p:sp>
        <p:nvSpPr>
          <p:cNvPr id="28675" name="Rectangle 3"/>
          <p:cNvSpPr>
            <a:spLocks noGrp="1" noChangeArrowheads="1"/>
          </p:cNvSpPr>
          <p:nvPr>
            <p:ph type="body" idx="4294967295"/>
          </p:nvPr>
        </p:nvSpPr>
        <p:spPr bwMode="auto">
          <a:xfrm>
            <a:off x="1981200" y="2439988"/>
            <a:ext cx="8229600" cy="3859212"/>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150000"/>
              </a:lnSpc>
              <a:spcBef>
                <a:spcPct val="0"/>
              </a:spcBef>
              <a:defRPr/>
            </a:pPr>
            <a:r>
              <a:rPr lang="en-US" sz="2000" dirty="0">
                <a:latin typeface="Arial" charset="0"/>
                <a:cs typeface="Arial" charset="0"/>
              </a:rPr>
              <a:t>ISA is now active in 35+ countries including:</a:t>
            </a:r>
          </a:p>
          <a:p>
            <a:pPr marL="457200" lvl="1" indent="0" eaLnBrk="1" hangingPunct="1">
              <a:lnSpc>
                <a:spcPct val="150000"/>
              </a:lnSpc>
              <a:spcBef>
                <a:spcPct val="0"/>
              </a:spcBef>
              <a:buNone/>
              <a:defRPr/>
            </a:pPr>
            <a:r>
              <a:rPr lang="en-US" sz="2000" dirty="0">
                <a:latin typeface="Arial" charset="0"/>
                <a:cs typeface="Arial" charset="0"/>
              </a:rPr>
              <a:t>► Bangladesh	► Pakistan		► Nepal				India</a:t>
            </a:r>
          </a:p>
          <a:p>
            <a:pPr marL="457200" lvl="1" indent="0" eaLnBrk="1" hangingPunct="1">
              <a:lnSpc>
                <a:spcPct val="150000"/>
              </a:lnSpc>
              <a:spcBef>
                <a:spcPct val="0"/>
              </a:spcBef>
              <a:buNone/>
              <a:defRPr/>
            </a:pPr>
            <a:r>
              <a:rPr lang="en-US" sz="2000" dirty="0">
                <a:latin typeface="Arial" charset="0"/>
                <a:cs typeface="Arial" charset="0"/>
              </a:rPr>
              <a:t>► Vietnam		► Taiwan		► Nigeria			Sri Lanka</a:t>
            </a:r>
          </a:p>
          <a:p>
            <a:pPr marL="457200" lvl="1" indent="0" eaLnBrk="1" hangingPunct="1">
              <a:lnSpc>
                <a:spcPct val="150000"/>
              </a:lnSpc>
              <a:spcBef>
                <a:spcPct val="0"/>
              </a:spcBef>
              <a:buNone/>
              <a:defRPr/>
            </a:pPr>
            <a:r>
              <a:rPr lang="en-US" sz="2000" dirty="0">
                <a:latin typeface="Arial" charset="0"/>
                <a:cs typeface="Arial" charset="0"/>
              </a:rPr>
              <a:t>► Poland		► Greece		► Jamaica</a:t>
            </a:r>
          </a:p>
          <a:p>
            <a:pPr marL="457200" lvl="1" indent="0" eaLnBrk="1" hangingPunct="1">
              <a:lnSpc>
                <a:spcPct val="150000"/>
              </a:lnSpc>
              <a:spcBef>
                <a:spcPct val="0"/>
              </a:spcBef>
              <a:buNone/>
              <a:defRPr/>
            </a:pPr>
            <a:r>
              <a:rPr lang="en-US" sz="2000" dirty="0">
                <a:latin typeface="Arial" charset="0"/>
                <a:cs typeface="Arial" charset="0"/>
              </a:rPr>
              <a:t>► Bahrain		► Egypt			► Saudi Arabia</a:t>
            </a:r>
          </a:p>
          <a:p>
            <a:pPr marL="457200" lvl="1" indent="0" eaLnBrk="1" hangingPunct="1">
              <a:spcBef>
                <a:spcPct val="0"/>
              </a:spcBef>
              <a:buNone/>
              <a:defRPr/>
            </a:pPr>
            <a:endParaRPr lang="en-US" sz="2000" dirty="0">
              <a:latin typeface="Arial" charset="0"/>
              <a:cs typeface="Arial" charset="0"/>
            </a:endParaRPr>
          </a:p>
          <a:p>
            <a:pPr marL="457200" lvl="1" indent="0" eaLnBrk="1" hangingPunct="1">
              <a:spcBef>
                <a:spcPct val="0"/>
              </a:spcBef>
              <a:buNone/>
              <a:defRPr/>
            </a:pPr>
            <a:endParaRPr lang="en-US" sz="2000" dirty="0">
              <a:latin typeface="Arial" charset="0"/>
              <a:cs typeface="Arial" charset="0"/>
            </a:endParaRPr>
          </a:p>
          <a:p>
            <a:pPr marL="457200" lvl="1" indent="0" eaLnBrk="1" hangingPunct="1">
              <a:spcBef>
                <a:spcPct val="0"/>
              </a:spcBef>
              <a:buNone/>
              <a:defRPr/>
            </a:pPr>
            <a:endParaRPr lang="en-US" sz="2000" dirty="0">
              <a:latin typeface="Arial" charset="0"/>
              <a:cs typeface="Arial" charset="0"/>
            </a:endParaRPr>
          </a:p>
          <a:p>
            <a:pPr marL="457200" lvl="1" indent="0" eaLnBrk="1" hangingPunct="1">
              <a:spcBef>
                <a:spcPct val="0"/>
              </a:spcBef>
              <a:buNone/>
              <a:defRPr/>
            </a:pPr>
            <a:endParaRPr lang="en-US" sz="2000" dirty="0">
              <a:latin typeface="Arial" charset="0"/>
              <a:cs typeface="Arial" charset="0"/>
            </a:endParaRPr>
          </a:p>
          <a:p>
            <a:pPr lvl="1" eaLnBrk="1" hangingPunct="1">
              <a:spcBef>
                <a:spcPct val="0"/>
              </a:spcBef>
              <a:defRPr/>
            </a:pPr>
            <a:endParaRPr lang="en-US" sz="2000" dirty="0">
              <a:latin typeface="Arial" charset="0"/>
              <a:cs typeface="Arial" charset="0"/>
            </a:endParaRPr>
          </a:p>
          <a:p>
            <a:pPr lvl="1" eaLnBrk="1" hangingPunct="1">
              <a:spcBef>
                <a:spcPct val="0"/>
              </a:spcBef>
              <a:defRPr/>
            </a:pPr>
            <a:endParaRPr lang="en-US" sz="1600" dirty="0">
              <a:latin typeface="Arial" charset="0"/>
              <a:cs typeface="Arial" charset="0"/>
            </a:endParaRPr>
          </a:p>
          <a:p>
            <a:pPr marL="0" indent="0" eaLnBrk="1" hangingPunct="1">
              <a:spcBef>
                <a:spcPct val="0"/>
              </a:spcBef>
              <a:buNone/>
              <a:defRPr/>
            </a:pPr>
            <a:r>
              <a:rPr lang="en-US" sz="2000" dirty="0">
                <a:latin typeface="Arial" charset="0"/>
                <a:cs typeface="Arial" charset="0"/>
              </a:rPr>
              <a:t>	</a:t>
            </a:r>
          </a:p>
          <a:p>
            <a:pPr marL="0" indent="0" eaLnBrk="1" hangingPunct="1">
              <a:spcBef>
                <a:spcPct val="0"/>
              </a:spcBef>
              <a:buNone/>
              <a:defRPr/>
            </a:pPr>
            <a:r>
              <a:rPr lang="en-US" sz="2000" dirty="0">
                <a:latin typeface="Arial" charset="0"/>
                <a:cs typeface="Arial" charset="0"/>
              </a:rPr>
              <a:t>	</a:t>
            </a:r>
            <a:endParaRPr lang="en-US" sz="1200" dirty="0">
              <a:latin typeface="Arial" charset="0"/>
              <a:cs typeface="Arial" charset="0"/>
            </a:endParaRPr>
          </a:p>
          <a:p>
            <a:pPr eaLnBrk="1" hangingPunct="1">
              <a:spcBef>
                <a:spcPct val="0"/>
              </a:spcBef>
              <a:defRPr/>
            </a:pPr>
            <a:endParaRPr lang="en-US" sz="2000" dirty="0">
              <a:latin typeface="Arial" charset="0"/>
              <a:cs typeface="Arial" charset="0"/>
            </a:endParaRPr>
          </a:p>
        </p:txBody>
      </p:sp>
    </p:spTree>
    <p:extLst>
      <p:ext uri="{BB962C8B-B14F-4D97-AF65-F5344CB8AC3E}">
        <p14:creationId xmlns:p14="http://schemas.microsoft.com/office/powerpoint/2010/main" val="2917233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67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867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867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867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675">
                                            <p:txEl>
                                              <p:pRg st="11" end="11"/>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867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16193-8CF6-48D4-BE30-012A84E627A0}"/>
              </a:ext>
            </a:extLst>
          </p:cNvPr>
          <p:cNvSpPr>
            <a:spLocks noGrp="1"/>
          </p:cNvSpPr>
          <p:nvPr>
            <p:ph type="title"/>
          </p:nvPr>
        </p:nvSpPr>
        <p:spPr/>
        <p:txBody>
          <a:bodyPr/>
          <a:lstStyle/>
          <a:p>
            <a:endParaRPr lang="en-GB"/>
          </a:p>
        </p:txBody>
      </p:sp>
      <p:pic>
        <p:nvPicPr>
          <p:cNvPr id="4" name="Picture 3">
            <a:extLst>
              <a:ext uri="{FF2B5EF4-FFF2-40B4-BE49-F238E27FC236}">
                <a16:creationId xmlns:a16="http://schemas.microsoft.com/office/drawing/2014/main" id="{01D78886-5D6B-46C9-9903-9F332B4CB4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4468" y="-243408"/>
            <a:ext cx="11463064" cy="7592163"/>
          </a:xfrm>
          <a:prstGeom prst="rect">
            <a:avLst/>
          </a:prstGeom>
        </p:spPr>
      </p:pic>
    </p:spTree>
    <p:extLst>
      <p:ext uri="{BB962C8B-B14F-4D97-AF65-F5344CB8AC3E}">
        <p14:creationId xmlns:p14="http://schemas.microsoft.com/office/powerpoint/2010/main" val="1116759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bwMode="auto">
          <a:xfrm>
            <a:off x="695400" y="2204864"/>
            <a:ext cx="6858000" cy="45005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70000" tIns="34290" rIns="270000" bIns="34290" numCol="1" anchor="t" anchorCtr="0" compatLnSpc="1">
            <a:prstTxWarp prst="textNoShape">
              <a:avLst/>
            </a:prstTxWarp>
          </a:bodyPr>
          <a:lstStyle/>
          <a:p>
            <a:pPr eaLnBrk="1" hangingPunct="1"/>
            <a:r>
              <a:rPr lang="en-US" altLang="en-US" dirty="0">
                <a:latin typeface="Arial Bold" panose="020B0704020202020204" pitchFamily="34" charset="0"/>
                <a:cs typeface="Arial Bold" panose="020B0704020202020204" pitchFamily="34" charset="0"/>
              </a:rPr>
              <a:t>The Award</a:t>
            </a:r>
          </a:p>
        </p:txBody>
      </p:sp>
      <p:sp>
        <p:nvSpPr>
          <p:cNvPr id="6147" name="Content Placeholder 2"/>
          <p:cNvSpPr>
            <a:spLocks noGrp="1"/>
          </p:cNvSpPr>
          <p:nvPr>
            <p:ph sz="quarter" idx="13"/>
          </p:nvPr>
        </p:nvSpPr>
        <p:spPr bwMode="auto">
          <a:xfrm>
            <a:off x="479376" y="2996952"/>
            <a:ext cx="9045624" cy="285273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70000" tIns="34290" rIns="68580" bIns="34290" numCol="1" anchor="t" anchorCtr="0" compatLnSpc="1">
            <a:prstTxWarp prst="textNoShape">
              <a:avLst/>
            </a:prstTxWarp>
          </a:bodyPr>
          <a:lstStyle/>
          <a:p>
            <a:pPr>
              <a:spcBef>
                <a:spcPct val="30000"/>
              </a:spcBef>
              <a:buFontTx/>
              <a:buChar char="•"/>
              <a:defRPr/>
            </a:pPr>
            <a:r>
              <a:rPr lang="en-US" sz="1800" dirty="0"/>
              <a:t>Accreditation for three years</a:t>
            </a:r>
          </a:p>
          <a:p>
            <a:pPr>
              <a:spcBef>
                <a:spcPct val="30000"/>
              </a:spcBef>
              <a:buFontTx/>
              <a:buChar char="•"/>
              <a:defRPr/>
            </a:pPr>
            <a:r>
              <a:rPr lang="en-US" sz="1800" dirty="0"/>
              <a:t>Trophy, certificate and use of logo on school website, stationery &amp; promotional material</a:t>
            </a:r>
          </a:p>
          <a:p>
            <a:pPr>
              <a:spcBef>
                <a:spcPct val="30000"/>
              </a:spcBef>
              <a:buFontTx/>
              <a:buChar char="•"/>
              <a:defRPr/>
            </a:pPr>
            <a:r>
              <a:rPr lang="en-US" sz="1800" dirty="0"/>
              <a:t>Acknowledgement from peer group of educators, Ministry of Education &amp; British Council of high standards of international work</a:t>
            </a:r>
          </a:p>
          <a:p>
            <a:pPr>
              <a:spcBef>
                <a:spcPct val="30000"/>
              </a:spcBef>
              <a:buFontTx/>
              <a:buChar char="•"/>
              <a:defRPr/>
            </a:pPr>
            <a:r>
              <a:rPr lang="en-US" sz="1800" dirty="0"/>
              <a:t>Awards presentation ceremony with networking opportunities</a:t>
            </a:r>
          </a:p>
          <a:p>
            <a:pPr>
              <a:spcBef>
                <a:spcPct val="30000"/>
              </a:spcBef>
              <a:buFontTx/>
              <a:buChar char="•"/>
              <a:defRPr/>
            </a:pPr>
            <a:r>
              <a:rPr lang="en-US" sz="1800" dirty="0"/>
              <a:t>Accredited schools can get a chance to become  “ambassadors” to support other schools</a:t>
            </a:r>
          </a:p>
          <a:p>
            <a:pPr marL="0" indent="0">
              <a:spcBef>
                <a:spcPct val="50000"/>
              </a:spcBef>
              <a:buNone/>
              <a:defRPr/>
            </a:pPr>
            <a:endParaRPr lang="en-US" dirty="0"/>
          </a:p>
        </p:txBody>
      </p:sp>
    </p:spTree>
    <p:extLst>
      <p:ext uri="{BB962C8B-B14F-4D97-AF65-F5344CB8AC3E}">
        <p14:creationId xmlns:p14="http://schemas.microsoft.com/office/powerpoint/2010/main" val="244903000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500"/>
                                        <p:tgtEl>
                                          <p:spTgt spid="61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fade">
                                      <p:cBhvr>
                                        <p:cTn id="12" dur="500"/>
                                        <p:tgtEl>
                                          <p:spTgt spid="61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fade">
                                      <p:cBhvr>
                                        <p:cTn id="17" dur="500"/>
                                        <p:tgtEl>
                                          <p:spTgt spid="61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fade">
                                      <p:cBhvr>
                                        <p:cTn id="22" dur="500"/>
                                        <p:tgtEl>
                                          <p:spTgt spid="614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147">
                                            <p:txEl>
                                              <p:pRg st="4" end="4"/>
                                            </p:txEl>
                                          </p:spTgt>
                                        </p:tgtEl>
                                        <p:attrNameLst>
                                          <p:attrName>style.visibility</p:attrName>
                                        </p:attrNameLst>
                                      </p:cBhvr>
                                      <p:to>
                                        <p:strVal val="visible"/>
                                      </p:to>
                                    </p:set>
                                    <p:animEffect transition="in" filter="fade">
                                      <p:cBhvr>
                                        <p:cTn id="27" dur="500"/>
                                        <p:tgtEl>
                                          <p:spTgt spid="61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2DFE5-05A6-4622-9465-7E8E16EB5AB4}"/>
              </a:ext>
            </a:extLst>
          </p:cNvPr>
          <p:cNvSpPr>
            <a:spLocks noGrp="1"/>
          </p:cNvSpPr>
          <p:nvPr>
            <p:ph type="title"/>
          </p:nvPr>
        </p:nvSpPr>
        <p:spPr>
          <a:xfrm>
            <a:off x="1127448" y="3429000"/>
            <a:ext cx="2032000" cy="1660813"/>
          </a:xfrm>
        </p:spPr>
        <p:txBody>
          <a:bodyPr/>
          <a:lstStyle/>
          <a:p>
            <a:r>
              <a:rPr lang="en-US" dirty="0"/>
              <a:t>Types of ISA projects</a:t>
            </a:r>
            <a:endParaRPr lang="en-GB" dirty="0"/>
          </a:p>
        </p:txBody>
      </p:sp>
      <p:graphicFrame>
        <p:nvGraphicFramePr>
          <p:cNvPr id="3" name="Diagram 2">
            <a:extLst>
              <a:ext uri="{FF2B5EF4-FFF2-40B4-BE49-F238E27FC236}">
                <a16:creationId xmlns:a16="http://schemas.microsoft.com/office/drawing/2014/main" id="{6CA074F1-4150-4FFD-A180-13199AF853C7}"/>
              </a:ext>
            </a:extLst>
          </p:cNvPr>
          <p:cNvGraphicFramePr/>
          <p:nvPr>
            <p:extLst>
              <p:ext uri="{D42A27DB-BD31-4B8C-83A1-F6EECF244321}">
                <p14:modId xmlns:p14="http://schemas.microsoft.com/office/powerpoint/2010/main" val="3324252552"/>
              </p:ext>
            </p:extLst>
          </p:nvPr>
        </p:nvGraphicFramePr>
        <p:xfrm>
          <a:off x="4727848" y="2039508"/>
          <a:ext cx="8128000" cy="47932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52019158"/>
      </p:ext>
    </p:extLst>
  </p:cSld>
  <p:clrMapOvr>
    <a:masterClrMapping/>
  </p:clrMapOvr>
</p:sld>
</file>

<file path=ppt/theme/theme1.xml><?xml version="1.0" encoding="utf-8"?>
<a:theme xmlns:a="http://schemas.openxmlformats.org/drawingml/2006/main" nam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F13833CAAF5D44A989668058F92E483" ma:contentTypeVersion="0" ma:contentTypeDescription="Create a new document." ma:contentTypeScope="" ma:versionID="821982ef8cc08a8f67c67779a1d81c04">
  <xsd:schema xmlns:xsd="http://www.w3.org/2001/XMLSchema" xmlns:p="http://schemas.microsoft.com/office/2006/metadata/properties" targetNamespace="http://schemas.microsoft.com/office/2006/metadata/properties" ma:root="true" ma:fieldsID="84d24c2467e79a5b957f305a830827c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348DBC0C-8087-4FE1-B095-B90F82FDF7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0E5BEE9A-BAA2-46D3-AD5A-6E4B651FC049}">
  <ds:schemaRefs>
    <ds:schemaRef ds:uri="http://schemas.microsoft.com/sharepoint/v3/contenttype/forms"/>
  </ds:schemaRefs>
</ds:datastoreItem>
</file>

<file path=customXml/itemProps3.xml><?xml version="1.0" encoding="utf-8"?>
<ds:datastoreItem xmlns:ds="http://schemas.openxmlformats.org/officeDocument/2006/customXml" ds:itemID="{A88A4B72-C3D8-40A3-9B78-6B140068C498}">
  <ds:schemaRef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Action Planning Presentation -SJ</Template>
  <TotalTime>5677</TotalTime>
  <Words>3851</Words>
  <Application>Microsoft Office PowerPoint</Application>
  <PresentationFormat>Widescreen</PresentationFormat>
  <Paragraphs>369</Paragraphs>
  <Slides>50</Slides>
  <Notes>20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50</vt:i4>
      </vt:variant>
    </vt:vector>
  </HeadingPairs>
  <TitlesOfParts>
    <vt:vector size="55" baseType="lpstr">
      <vt:lpstr>Arial</vt:lpstr>
      <vt:lpstr>Arial Bold</vt:lpstr>
      <vt:lpstr>Calibri</vt:lpstr>
      <vt:lpstr>x</vt:lpstr>
      <vt:lpstr>1_Office Theme</vt:lpstr>
      <vt:lpstr>Online Orientation</vt:lpstr>
      <vt:lpstr>House Rules and Information</vt:lpstr>
      <vt:lpstr>What is Connecting Classrooms through Global Learning (CCGL)?</vt:lpstr>
      <vt:lpstr>International School Award</vt:lpstr>
      <vt:lpstr>PowerPoint Presentation</vt:lpstr>
      <vt:lpstr>British Council School Programme</vt:lpstr>
      <vt:lpstr>PowerPoint Presentation</vt:lpstr>
      <vt:lpstr>The Award</vt:lpstr>
      <vt:lpstr>Types of ISA projects</vt:lpstr>
      <vt:lpstr>Questions/Break</vt:lpstr>
      <vt:lpstr>PowerPoint Presentation</vt:lpstr>
      <vt:lpstr>PowerPoint Presentation</vt:lpstr>
      <vt:lpstr>Why is the Action Plan important?</vt:lpstr>
      <vt:lpstr>What is an Action Plan?</vt:lpstr>
      <vt:lpstr>What is an Action Plan?</vt:lpstr>
      <vt:lpstr>Sample of a project</vt:lpstr>
      <vt:lpstr>PowerPoint Presentation</vt:lpstr>
      <vt:lpstr>PowerPoint Presentation</vt:lpstr>
      <vt:lpstr>Create a clear connection ……</vt:lpstr>
      <vt:lpstr>PowerPoint Presentation</vt:lpstr>
      <vt:lpstr>PowerPoint Presentation</vt:lpstr>
      <vt:lpstr>PowerPoint Presentation</vt:lpstr>
      <vt:lpstr>Collaboration in depth</vt:lpstr>
      <vt:lpstr>International activity </vt:lpstr>
      <vt:lpstr>What is (and isn’t) an international collaborative activity  </vt:lpstr>
      <vt:lpstr>What is (and isn’t) an international collaborative activity  </vt:lpstr>
      <vt:lpstr>Activities suitable or not suitable for an ISA projects ?</vt:lpstr>
      <vt:lpstr>Activity </vt:lpstr>
      <vt:lpstr>Activity </vt:lpstr>
      <vt:lpstr>PowerPoint Presentation</vt:lpstr>
      <vt:lpstr>PowerPoint Presentation</vt:lpstr>
      <vt:lpstr>Understanding 20% Local Curriculum</vt:lpstr>
      <vt:lpstr>Subjects covered and possible projects</vt:lpstr>
      <vt:lpstr>PowerPoint Presentation</vt:lpstr>
      <vt:lpstr>20% LC incorporates</vt:lpstr>
      <vt:lpstr>PowerPoint Presentation</vt:lpstr>
      <vt:lpstr>Important things to consider while drafting the 20% LC plan</vt:lpstr>
      <vt:lpstr>PowerPoint Presentation</vt:lpstr>
      <vt:lpstr>Evaluating Learning Outcomes </vt:lpstr>
      <vt:lpstr>Mandatory documents required for Action Plan Submission</vt:lpstr>
      <vt:lpstr>A look into the Guidance Manual: https://www.britishcouncil.org.np/programmes/education/connecting-classrooms/international-school-award</vt:lpstr>
      <vt:lpstr>Break ?</vt:lpstr>
      <vt:lpstr>ISA Impact Video : https://www.youtube.com/watch?v=Q7dpcxAaf4w&amp;t=3s</vt:lpstr>
      <vt:lpstr>Let’s Recap </vt:lpstr>
      <vt:lpstr>PowerPoint Presentation</vt:lpstr>
      <vt:lpstr>PowerPoint Presentation</vt:lpstr>
      <vt:lpstr>PowerPoint Presentation</vt:lpstr>
      <vt:lpstr>PowerPoint Presentation</vt:lpstr>
      <vt:lpstr>British Council Role</vt:lpstr>
      <vt:lpstr>Timelines - indicative</vt:lpstr>
    </vt:vector>
  </TitlesOfParts>
  <Company>British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Action Planning</dc:title>
  <dc:creator>Joshi, Sharda (Nepal)</dc:creator>
  <cp:lastModifiedBy>Subedi, Sudarshan (Nepal)</cp:lastModifiedBy>
  <cp:revision>121</cp:revision>
  <dcterms:created xsi:type="dcterms:W3CDTF">2019-04-17T03:47:29Z</dcterms:created>
  <dcterms:modified xsi:type="dcterms:W3CDTF">2021-01-29T04:55:31Z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0x0101006F13833CAAF5D44A989668058F92E483</vt:lpwstr>
  </property>
</Properties>
</file>